
<file path=[Content_Types].xml><?xml version="1.0" encoding="utf-8"?>
<Types xmlns="http://schemas.openxmlformats.org/package/2006/content-types">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0" r:id="rId5"/>
    <p:sldId id="261" r:id="rId6"/>
    <p:sldId id="263" r:id="rId7"/>
    <p:sldId id="264" r:id="rId8"/>
    <p:sldId id="268" r:id="rId9"/>
    <p:sldId id="266" r:id="rId10"/>
    <p:sldId id="267" r:id="rId11"/>
    <p:sldId id="269" r:id="rId12"/>
    <p:sldId id="270" r:id="rId13"/>
    <p:sldId id="272" r:id="rId14"/>
    <p:sldId id="271" r:id="rId15"/>
    <p:sldId id="273" r:id="rId1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668"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8F425-E182-4EC2-AE42-168D812D7C45}"/>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2B600AE5-84C6-4DEF-8A08-49E123858B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80DB94F2-D64F-49FC-9113-26AEB45D759E}"/>
              </a:ext>
            </a:extLst>
          </p:cNvPr>
          <p:cNvSpPr>
            <a:spLocks noGrp="1"/>
          </p:cNvSpPr>
          <p:nvPr>
            <p:ph type="dt" sz="half" idx="10"/>
          </p:nvPr>
        </p:nvSpPr>
        <p:spPr/>
        <p:txBody>
          <a:bodyPr/>
          <a:lstStyle/>
          <a:p>
            <a:fld id="{F18CF092-B672-4B08-B2A7-A5194B204421}" type="datetimeFigureOut">
              <a:rPr lang="zh-TW" altLang="en-US" smtClean="0"/>
              <a:t>2020/12/17</a:t>
            </a:fld>
            <a:endParaRPr lang="zh-TW" altLang="en-US"/>
          </a:p>
        </p:txBody>
      </p:sp>
      <p:sp>
        <p:nvSpPr>
          <p:cNvPr id="5" name="頁尾版面配置區 4">
            <a:extLst>
              <a:ext uri="{FF2B5EF4-FFF2-40B4-BE49-F238E27FC236}">
                <a16:creationId xmlns:a16="http://schemas.microsoft.com/office/drawing/2014/main" id="{44633A39-FF14-41BA-AC39-4B69511542C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81D7622-F400-452D-89B5-559CA91D668F}"/>
              </a:ext>
            </a:extLst>
          </p:cNvPr>
          <p:cNvSpPr>
            <a:spLocks noGrp="1"/>
          </p:cNvSpPr>
          <p:nvPr>
            <p:ph type="sldNum" sz="quarter" idx="12"/>
          </p:nvPr>
        </p:nvSpPr>
        <p:spPr/>
        <p:txBody>
          <a:bodyPr/>
          <a:lstStyle/>
          <a:p>
            <a:fld id="{D6F292B8-154E-4A61-BA59-834241FAFDF9}" type="slidenum">
              <a:rPr lang="zh-TW" altLang="en-US" smtClean="0"/>
              <a:t>‹#›</a:t>
            </a:fld>
            <a:endParaRPr lang="zh-TW" altLang="en-US"/>
          </a:p>
        </p:txBody>
      </p:sp>
    </p:spTree>
    <p:extLst>
      <p:ext uri="{BB962C8B-B14F-4D97-AF65-F5344CB8AC3E}">
        <p14:creationId xmlns:p14="http://schemas.microsoft.com/office/powerpoint/2010/main" val="4249829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011818-324A-4AE7-BD12-043A1AAEF40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8BC2BA56-0593-4517-98C2-24F87B7AC406}"/>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BC0EADF-9510-4B72-BA72-D0757919A7D8}"/>
              </a:ext>
            </a:extLst>
          </p:cNvPr>
          <p:cNvSpPr>
            <a:spLocks noGrp="1"/>
          </p:cNvSpPr>
          <p:nvPr>
            <p:ph type="dt" sz="half" idx="10"/>
          </p:nvPr>
        </p:nvSpPr>
        <p:spPr/>
        <p:txBody>
          <a:bodyPr/>
          <a:lstStyle/>
          <a:p>
            <a:fld id="{F18CF092-B672-4B08-B2A7-A5194B204421}" type="datetimeFigureOut">
              <a:rPr lang="zh-TW" altLang="en-US" smtClean="0"/>
              <a:t>2020/12/17</a:t>
            </a:fld>
            <a:endParaRPr lang="zh-TW" altLang="en-US"/>
          </a:p>
        </p:txBody>
      </p:sp>
      <p:sp>
        <p:nvSpPr>
          <p:cNvPr id="5" name="頁尾版面配置區 4">
            <a:extLst>
              <a:ext uri="{FF2B5EF4-FFF2-40B4-BE49-F238E27FC236}">
                <a16:creationId xmlns:a16="http://schemas.microsoft.com/office/drawing/2014/main" id="{7C2134C1-D3E2-4C84-A04E-C2AF4842F55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AE3B860-317A-4398-A434-E725AD472C5C}"/>
              </a:ext>
            </a:extLst>
          </p:cNvPr>
          <p:cNvSpPr>
            <a:spLocks noGrp="1"/>
          </p:cNvSpPr>
          <p:nvPr>
            <p:ph type="sldNum" sz="quarter" idx="12"/>
          </p:nvPr>
        </p:nvSpPr>
        <p:spPr/>
        <p:txBody>
          <a:bodyPr/>
          <a:lstStyle/>
          <a:p>
            <a:fld id="{D6F292B8-154E-4A61-BA59-834241FAFDF9}" type="slidenum">
              <a:rPr lang="zh-TW" altLang="en-US" smtClean="0"/>
              <a:t>‹#›</a:t>
            </a:fld>
            <a:endParaRPr lang="zh-TW" altLang="en-US"/>
          </a:p>
        </p:txBody>
      </p:sp>
    </p:spTree>
    <p:extLst>
      <p:ext uri="{BB962C8B-B14F-4D97-AF65-F5344CB8AC3E}">
        <p14:creationId xmlns:p14="http://schemas.microsoft.com/office/powerpoint/2010/main" val="582921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AFB9F82-4226-4183-947D-8D697F85CA2A}"/>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A2AABF5C-A1BE-4584-B906-3AD134815B66}"/>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0712448-A101-43F3-A0C2-3D2E62847887}"/>
              </a:ext>
            </a:extLst>
          </p:cNvPr>
          <p:cNvSpPr>
            <a:spLocks noGrp="1"/>
          </p:cNvSpPr>
          <p:nvPr>
            <p:ph type="dt" sz="half" idx="10"/>
          </p:nvPr>
        </p:nvSpPr>
        <p:spPr/>
        <p:txBody>
          <a:bodyPr/>
          <a:lstStyle/>
          <a:p>
            <a:fld id="{F18CF092-B672-4B08-B2A7-A5194B204421}" type="datetimeFigureOut">
              <a:rPr lang="zh-TW" altLang="en-US" smtClean="0"/>
              <a:t>2020/12/17</a:t>
            </a:fld>
            <a:endParaRPr lang="zh-TW" altLang="en-US"/>
          </a:p>
        </p:txBody>
      </p:sp>
      <p:sp>
        <p:nvSpPr>
          <p:cNvPr id="5" name="頁尾版面配置區 4">
            <a:extLst>
              <a:ext uri="{FF2B5EF4-FFF2-40B4-BE49-F238E27FC236}">
                <a16:creationId xmlns:a16="http://schemas.microsoft.com/office/drawing/2014/main" id="{75D4C7CF-6547-4D35-8392-F8914BB71BF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58F8E09-0637-49E2-B3C5-3D0BCAB76519}"/>
              </a:ext>
            </a:extLst>
          </p:cNvPr>
          <p:cNvSpPr>
            <a:spLocks noGrp="1"/>
          </p:cNvSpPr>
          <p:nvPr>
            <p:ph type="sldNum" sz="quarter" idx="12"/>
          </p:nvPr>
        </p:nvSpPr>
        <p:spPr/>
        <p:txBody>
          <a:bodyPr/>
          <a:lstStyle/>
          <a:p>
            <a:fld id="{D6F292B8-154E-4A61-BA59-834241FAFDF9}" type="slidenum">
              <a:rPr lang="zh-TW" altLang="en-US" smtClean="0"/>
              <a:t>‹#›</a:t>
            </a:fld>
            <a:endParaRPr lang="zh-TW" altLang="en-US"/>
          </a:p>
        </p:txBody>
      </p:sp>
    </p:spTree>
    <p:extLst>
      <p:ext uri="{BB962C8B-B14F-4D97-AF65-F5344CB8AC3E}">
        <p14:creationId xmlns:p14="http://schemas.microsoft.com/office/powerpoint/2010/main" val="2040031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7FB6D5-A71F-4763-A452-97285C98A5F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4D486E0-BD96-45BC-9F0A-8768BCB85518}"/>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171474D-B2BB-4D21-8139-3167BF96E5B6}"/>
              </a:ext>
            </a:extLst>
          </p:cNvPr>
          <p:cNvSpPr>
            <a:spLocks noGrp="1"/>
          </p:cNvSpPr>
          <p:nvPr>
            <p:ph type="dt" sz="half" idx="10"/>
          </p:nvPr>
        </p:nvSpPr>
        <p:spPr/>
        <p:txBody>
          <a:bodyPr/>
          <a:lstStyle/>
          <a:p>
            <a:fld id="{F18CF092-B672-4B08-B2A7-A5194B204421}" type="datetimeFigureOut">
              <a:rPr lang="zh-TW" altLang="en-US" smtClean="0"/>
              <a:t>2020/12/17</a:t>
            </a:fld>
            <a:endParaRPr lang="zh-TW" altLang="en-US"/>
          </a:p>
        </p:txBody>
      </p:sp>
      <p:sp>
        <p:nvSpPr>
          <p:cNvPr id="5" name="頁尾版面配置區 4">
            <a:extLst>
              <a:ext uri="{FF2B5EF4-FFF2-40B4-BE49-F238E27FC236}">
                <a16:creationId xmlns:a16="http://schemas.microsoft.com/office/drawing/2014/main" id="{BC1E3D2B-79BE-42BA-B169-F3C14F724E2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510FC5-4C0B-4869-BF2D-54753FB0E283}"/>
              </a:ext>
            </a:extLst>
          </p:cNvPr>
          <p:cNvSpPr>
            <a:spLocks noGrp="1"/>
          </p:cNvSpPr>
          <p:nvPr>
            <p:ph type="sldNum" sz="quarter" idx="12"/>
          </p:nvPr>
        </p:nvSpPr>
        <p:spPr/>
        <p:txBody>
          <a:bodyPr/>
          <a:lstStyle/>
          <a:p>
            <a:fld id="{D6F292B8-154E-4A61-BA59-834241FAFDF9}" type="slidenum">
              <a:rPr lang="zh-TW" altLang="en-US" smtClean="0"/>
              <a:t>‹#›</a:t>
            </a:fld>
            <a:endParaRPr lang="zh-TW" altLang="en-US"/>
          </a:p>
        </p:txBody>
      </p:sp>
    </p:spTree>
    <p:extLst>
      <p:ext uri="{BB962C8B-B14F-4D97-AF65-F5344CB8AC3E}">
        <p14:creationId xmlns:p14="http://schemas.microsoft.com/office/powerpoint/2010/main" val="744733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46A431-D56C-4413-82A8-0FAA95429EFC}"/>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72ED97F8-64A5-4CCA-AC84-98CA6E3BAF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7B82610B-A4AB-487E-9FD8-48E90508477A}"/>
              </a:ext>
            </a:extLst>
          </p:cNvPr>
          <p:cNvSpPr>
            <a:spLocks noGrp="1"/>
          </p:cNvSpPr>
          <p:nvPr>
            <p:ph type="dt" sz="half" idx="10"/>
          </p:nvPr>
        </p:nvSpPr>
        <p:spPr/>
        <p:txBody>
          <a:bodyPr/>
          <a:lstStyle/>
          <a:p>
            <a:fld id="{F18CF092-B672-4B08-B2A7-A5194B204421}" type="datetimeFigureOut">
              <a:rPr lang="zh-TW" altLang="en-US" smtClean="0"/>
              <a:t>2020/12/17</a:t>
            </a:fld>
            <a:endParaRPr lang="zh-TW" altLang="en-US"/>
          </a:p>
        </p:txBody>
      </p:sp>
      <p:sp>
        <p:nvSpPr>
          <p:cNvPr id="5" name="頁尾版面配置區 4">
            <a:extLst>
              <a:ext uri="{FF2B5EF4-FFF2-40B4-BE49-F238E27FC236}">
                <a16:creationId xmlns:a16="http://schemas.microsoft.com/office/drawing/2014/main" id="{E9F24729-67B8-4070-A3EE-C4DF2176517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EB3D1AC-24C4-4B42-9193-9C959F3B2613}"/>
              </a:ext>
            </a:extLst>
          </p:cNvPr>
          <p:cNvSpPr>
            <a:spLocks noGrp="1"/>
          </p:cNvSpPr>
          <p:nvPr>
            <p:ph type="sldNum" sz="quarter" idx="12"/>
          </p:nvPr>
        </p:nvSpPr>
        <p:spPr/>
        <p:txBody>
          <a:bodyPr/>
          <a:lstStyle/>
          <a:p>
            <a:fld id="{D6F292B8-154E-4A61-BA59-834241FAFDF9}" type="slidenum">
              <a:rPr lang="zh-TW" altLang="en-US" smtClean="0"/>
              <a:t>‹#›</a:t>
            </a:fld>
            <a:endParaRPr lang="zh-TW" altLang="en-US"/>
          </a:p>
        </p:txBody>
      </p:sp>
    </p:spTree>
    <p:extLst>
      <p:ext uri="{BB962C8B-B14F-4D97-AF65-F5344CB8AC3E}">
        <p14:creationId xmlns:p14="http://schemas.microsoft.com/office/powerpoint/2010/main" val="3790314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F10B2B-D0BD-4600-BA11-5F8C5610303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2D40D9F-8C7B-4B38-8D01-E54601A41FB2}"/>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20396065-EBCE-4B4B-98A2-8C47CA4A9BBA}"/>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D6322FF-BBAC-4971-8805-E7E7CE80043E}"/>
              </a:ext>
            </a:extLst>
          </p:cNvPr>
          <p:cNvSpPr>
            <a:spLocks noGrp="1"/>
          </p:cNvSpPr>
          <p:nvPr>
            <p:ph type="dt" sz="half" idx="10"/>
          </p:nvPr>
        </p:nvSpPr>
        <p:spPr/>
        <p:txBody>
          <a:bodyPr/>
          <a:lstStyle/>
          <a:p>
            <a:fld id="{F18CF092-B672-4B08-B2A7-A5194B204421}" type="datetimeFigureOut">
              <a:rPr lang="zh-TW" altLang="en-US" smtClean="0"/>
              <a:t>2020/12/17</a:t>
            </a:fld>
            <a:endParaRPr lang="zh-TW" altLang="en-US"/>
          </a:p>
        </p:txBody>
      </p:sp>
      <p:sp>
        <p:nvSpPr>
          <p:cNvPr id="6" name="頁尾版面配置區 5">
            <a:extLst>
              <a:ext uri="{FF2B5EF4-FFF2-40B4-BE49-F238E27FC236}">
                <a16:creationId xmlns:a16="http://schemas.microsoft.com/office/drawing/2014/main" id="{84ABE2CC-801D-4FE4-971B-62DBCB86196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D84BD27-A72A-4FBA-B4E3-1A546C01820C}"/>
              </a:ext>
            </a:extLst>
          </p:cNvPr>
          <p:cNvSpPr>
            <a:spLocks noGrp="1"/>
          </p:cNvSpPr>
          <p:nvPr>
            <p:ph type="sldNum" sz="quarter" idx="12"/>
          </p:nvPr>
        </p:nvSpPr>
        <p:spPr/>
        <p:txBody>
          <a:bodyPr/>
          <a:lstStyle/>
          <a:p>
            <a:fld id="{D6F292B8-154E-4A61-BA59-834241FAFDF9}" type="slidenum">
              <a:rPr lang="zh-TW" altLang="en-US" smtClean="0"/>
              <a:t>‹#›</a:t>
            </a:fld>
            <a:endParaRPr lang="zh-TW" altLang="en-US"/>
          </a:p>
        </p:txBody>
      </p:sp>
    </p:spTree>
    <p:extLst>
      <p:ext uri="{BB962C8B-B14F-4D97-AF65-F5344CB8AC3E}">
        <p14:creationId xmlns:p14="http://schemas.microsoft.com/office/powerpoint/2010/main" val="302227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97EF4F-BCDD-4414-8EE8-A96FE014AF00}"/>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93811F0-67D2-4FDB-A556-0050A745AB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0CB1579E-6594-49B2-8BA4-C130811FEF9C}"/>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D5698D1-202D-41F3-B4B6-1E5E47F049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D1C97AE9-7B07-4B84-A4E4-266437C4109F}"/>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66807EB3-44D7-4DBA-AD34-5F2129701303}"/>
              </a:ext>
            </a:extLst>
          </p:cNvPr>
          <p:cNvSpPr>
            <a:spLocks noGrp="1"/>
          </p:cNvSpPr>
          <p:nvPr>
            <p:ph type="dt" sz="half" idx="10"/>
          </p:nvPr>
        </p:nvSpPr>
        <p:spPr/>
        <p:txBody>
          <a:bodyPr/>
          <a:lstStyle/>
          <a:p>
            <a:fld id="{F18CF092-B672-4B08-B2A7-A5194B204421}" type="datetimeFigureOut">
              <a:rPr lang="zh-TW" altLang="en-US" smtClean="0"/>
              <a:t>2020/12/17</a:t>
            </a:fld>
            <a:endParaRPr lang="zh-TW" altLang="en-US"/>
          </a:p>
        </p:txBody>
      </p:sp>
      <p:sp>
        <p:nvSpPr>
          <p:cNvPr id="8" name="頁尾版面配置區 7">
            <a:extLst>
              <a:ext uri="{FF2B5EF4-FFF2-40B4-BE49-F238E27FC236}">
                <a16:creationId xmlns:a16="http://schemas.microsoft.com/office/drawing/2014/main" id="{B02C7BFC-45C8-40C5-AE8E-DCB43E84A5FA}"/>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134D1568-1241-4734-ABB7-55DEC95CA04F}"/>
              </a:ext>
            </a:extLst>
          </p:cNvPr>
          <p:cNvSpPr>
            <a:spLocks noGrp="1"/>
          </p:cNvSpPr>
          <p:nvPr>
            <p:ph type="sldNum" sz="quarter" idx="12"/>
          </p:nvPr>
        </p:nvSpPr>
        <p:spPr/>
        <p:txBody>
          <a:bodyPr/>
          <a:lstStyle/>
          <a:p>
            <a:fld id="{D6F292B8-154E-4A61-BA59-834241FAFDF9}" type="slidenum">
              <a:rPr lang="zh-TW" altLang="en-US" smtClean="0"/>
              <a:t>‹#›</a:t>
            </a:fld>
            <a:endParaRPr lang="zh-TW" altLang="en-US"/>
          </a:p>
        </p:txBody>
      </p:sp>
    </p:spTree>
    <p:extLst>
      <p:ext uri="{BB962C8B-B14F-4D97-AF65-F5344CB8AC3E}">
        <p14:creationId xmlns:p14="http://schemas.microsoft.com/office/powerpoint/2010/main" val="4011037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B4596E-6248-4B1E-8D10-64B9F59BBA6C}"/>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5F94E0D-899E-4405-AD81-9353A2C8D334}"/>
              </a:ext>
            </a:extLst>
          </p:cNvPr>
          <p:cNvSpPr>
            <a:spLocks noGrp="1"/>
          </p:cNvSpPr>
          <p:nvPr>
            <p:ph type="dt" sz="half" idx="10"/>
          </p:nvPr>
        </p:nvSpPr>
        <p:spPr/>
        <p:txBody>
          <a:bodyPr/>
          <a:lstStyle/>
          <a:p>
            <a:fld id="{F18CF092-B672-4B08-B2A7-A5194B204421}" type="datetimeFigureOut">
              <a:rPr lang="zh-TW" altLang="en-US" smtClean="0"/>
              <a:t>2020/12/17</a:t>
            </a:fld>
            <a:endParaRPr lang="zh-TW" altLang="en-US"/>
          </a:p>
        </p:txBody>
      </p:sp>
      <p:sp>
        <p:nvSpPr>
          <p:cNvPr id="4" name="頁尾版面配置區 3">
            <a:extLst>
              <a:ext uri="{FF2B5EF4-FFF2-40B4-BE49-F238E27FC236}">
                <a16:creationId xmlns:a16="http://schemas.microsoft.com/office/drawing/2014/main" id="{533B7B19-C65C-4D84-AE9D-AEB0DA7F3D0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C7584FB1-6E8E-4E91-BBD4-7C2B97B8BC9F}"/>
              </a:ext>
            </a:extLst>
          </p:cNvPr>
          <p:cNvSpPr>
            <a:spLocks noGrp="1"/>
          </p:cNvSpPr>
          <p:nvPr>
            <p:ph type="sldNum" sz="quarter" idx="12"/>
          </p:nvPr>
        </p:nvSpPr>
        <p:spPr/>
        <p:txBody>
          <a:bodyPr/>
          <a:lstStyle/>
          <a:p>
            <a:fld id="{D6F292B8-154E-4A61-BA59-834241FAFDF9}" type="slidenum">
              <a:rPr lang="zh-TW" altLang="en-US" smtClean="0"/>
              <a:t>‹#›</a:t>
            </a:fld>
            <a:endParaRPr lang="zh-TW" altLang="en-US"/>
          </a:p>
        </p:txBody>
      </p:sp>
    </p:spTree>
    <p:extLst>
      <p:ext uri="{BB962C8B-B14F-4D97-AF65-F5344CB8AC3E}">
        <p14:creationId xmlns:p14="http://schemas.microsoft.com/office/powerpoint/2010/main" val="2838409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17D734B-35DC-45E1-85B0-3CE70DEF9157}"/>
              </a:ext>
            </a:extLst>
          </p:cNvPr>
          <p:cNvSpPr>
            <a:spLocks noGrp="1"/>
          </p:cNvSpPr>
          <p:nvPr>
            <p:ph type="dt" sz="half" idx="10"/>
          </p:nvPr>
        </p:nvSpPr>
        <p:spPr/>
        <p:txBody>
          <a:bodyPr/>
          <a:lstStyle/>
          <a:p>
            <a:fld id="{F18CF092-B672-4B08-B2A7-A5194B204421}" type="datetimeFigureOut">
              <a:rPr lang="zh-TW" altLang="en-US" smtClean="0"/>
              <a:t>2020/12/17</a:t>
            </a:fld>
            <a:endParaRPr lang="zh-TW" altLang="en-US"/>
          </a:p>
        </p:txBody>
      </p:sp>
      <p:sp>
        <p:nvSpPr>
          <p:cNvPr id="3" name="頁尾版面配置區 2">
            <a:extLst>
              <a:ext uri="{FF2B5EF4-FFF2-40B4-BE49-F238E27FC236}">
                <a16:creationId xmlns:a16="http://schemas.microsoft.com/office/drawing/2014/main" id="{C2C06D1F-6374-4617-8BAE-877F4F784A4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FF1A7A9-D5E2-4DBC-AB4A-3B7B776F370C}"/>
              </a:ext>
            </a:extLst>
          </p:cNvPr>
          <p:cNvSpPr>
            <a:spLocks noGrp="1"/>
          </p:cNvSpPr>
          <p:nvPr>
            <p:ph type="sldNum" sz="quarter" idx="12"/>
          </p:nvPr>
        </p:nvSpPr>
        <p:spPr/>
        <p:txBody>
          <a:bodyPr/>
          <a:lstStyle/>
          <a:p>
            <a:fld id="{D6F292B8-154E-4A61-BA59-834241FAFDF9}" type="slidenum">
              <a:rPr lang="zh-TW" altLang="en-US" smtClean="0"/>
              <a:t>‹#›</a:t>
            </a:fld>
            <a:endParaRPr lang="zh-TW" altLang="en-US"/>
          </a:p>
        </p:txBody>
      </p:sp>
    </p:spTree>
    <p:extLst>
      <p:ext uri="{BB962C8B-B14F-4D97-AF65-F5344CB8AC3E}">
        <p14:creationId xmlns:p14="http://schemas.microsoft.com/office/powerpoint/2010/main" val="1818933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42F946-8516-45E0-AD65-F45CB7D66FF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382F639D-F6DF-4C03-9595-519740674C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B71850C0-2489-4904-BF49-75007A18A1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26532126-A013-4D00-A572-E16BE345EB28}"/>
              </a:ext>
            </a:extLst>
          </p:cNvPr>
          <p:cNvSpPr>
            <a:spLocks noGrp="1"/>
          </p:cNvSpPr>
          <p:nvPr>
            <p:ph type="dt" sz="half" idx="10"/>
          </p:nvPr>
        </p:nvSpPr>
        <p:spPr/>
        <p:txBody>
          <a:bodyPr/>
          <a:lstStyle/>
          <a:p>
            <a:fld id="{F18CF092-B672-4B08-B2A7-A5194B204421}" type="datetimeFigureOut">
              <a:rPr lang="zh-TW" altLang="en-US" smtClean="0"/>
              <a:t>2020/12/17</a:t>
            </a:fld>
            <a:endParaRPr lang="zh-TW" altLang="en-US"/>
          </a:p>
        </p:txBody>
      </p:sp>
      <p:sp>
        <p:nvSpPr>
          <p:cNvPr id="6" name="頁尾版面配置區 5">
            <a:extLst>
              <a:ext uri="{FF2B5EF4-FFF2-40B4-BE49-F238E27FC236}">
                <a16:creationId xmlns:a16="http://schemas.microsoft.com/office/drawing/2014/main" id="{55D0B137-ED24-44E7-A3E8-5FB8B001D38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FBD91D1-4B08-4B9F-8A6A-AFADE5F6BFC3}"/>
              </a:ext>
            </a:extLst>
          </p:cNvPr>
          <p:cNvSpPr>
            <a:spLocks noGrp="1"/>
          </p:cNvSpPr>
          <p:nvPr>
            <p:ph type="sldNum" sz="quarter" idx="12"/>
          </p:nvPr>
        </p:nvSpPr>
        <p:spPr/>
        <p:txBody>
          <a:bodyPr/>
          <a:lstStyle/>
          <a:p>
            <a:fld id="{D6F292B8-154E-4A61-BA59-834241FAFDF9}" type="slidenum">
              <a:rPr lang="zh-TW" altLang="en-US" smtClean="0"/>
              <a:t>‹#›</a:t>
            </a:fld>
            <a:endParaRPr lang="zh-TW" altLang="en-US"/>
          </a:p>
        </p:txBody>
      </p:sp>
    </p:spTree>
    <p:extLst>
      <p:ext uri="{BB962C8B-B14F-4D97-AF65-F5344CB8AC3E}">
        <p14:creationId xmlns:p14="http://schemas.microsoft.com/office/powerpoint/2010/main" val="106008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C7AAAC-59A0-4CD3-93BD-6408BEE54A6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6CB29E22-1F59-440D-8702-DBC4DED246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FA2BB508-449D-4D6F-87EA-0B74B34DA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28AFD566-99AB-45AE-8F86-A1568506FB54}"/>
              </a:ext>
            </a:extLst>
          </p:cNvPr>
          <p:cNvSpPr>
            <a:spLocks noGrp="1"/>
          </p:cNvSpPr>
          <p:nvPr>
            <p:ph type="dt" sz="half" idx="10"/>
          </p:nvPr>
        </p:nvSpPr>
        <p:spPr/>
        <p:txBody>
          <a:bodyPr/>
          <a:lstStyle/>
          <a:p>
            <a:fld id="{F18CF092-B672-4B08-B2A7-A5194B204421}" type="datetimeFigureOut">
              <a:rPr lang="zh-TW" altLang="en-US" smtClean="0"/>
              <a:t>2020/12/17</a:t>
            </a:fld>
            <a:endParaRPr lang="zh-TW" altLang="en-US"/>
          </a:p>
        </p:txBody>
      </p:sp>
      <p:sp>
        <p:nvSpPr>
          <p:cNvPr id="6" name="頁尾版面配置區 5">
            <a:extLst>
              <a:ext uri="{FF2B5EF4-FFF2-40B4-BE49-F238E27FC236}">
                <a16:creationId xmlns:a16="http://schemas.microsoft.com/office/drawing/2014/main" id="{A064A39B-23F9-4FC9-8FA8-60147A7B8D3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4A9BB1B-7858-4EE9-B014-C99BF9852705}"/>
              </a:ext>
            </a:extLst>
          </p:cNvPr>
          <p:cNvSpPr>
            <a:spLocks noGrp="1"/>
          </p:cNvSpPr>
          <p:nvPr>
            <p:ph type="sldNum" sz="quarter" idx="12"/>
          </p:nvPr>
        </p:nvSpPr>
        <p:spPr/>
        <p:txBody>
          <a:bodyPr/>
          <a:lstStyle/>
          <a:p>
            <a:fld id="{D6F292B8-154E-4A61-BA59-834241FAFDF9}" type="slidenum">
              <a:rPr lang="zh-TW" altLang="en-US" smtClean="0"/>
              <a:t>‹#›</a:t>
            </a:fld>
            <a:endParaRPr lang="zh-TW" altLang="en-US"/>
          </a:p>
        </p:txBody>
      </p:sp>
    </p:spTree>
    <p:extLst>
      <p:ext uri="{BB962C8B-B14F-4D97-AF65-F5344CB8AC3E}">
        <p14:creationId xmlns:p14="http://schemas.microsoft.com/office/powerpoint/2010/main" val="110900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4B4698A6-6545-49B3-A0BE-BCE78B31DD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8898BC3-B316-44E2-887E-29DD6CD67B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9096F82-5CB4-4F7A-99AC-914CEC6A37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CF092-B672-4B08-B2A7-A5194B204421}" type="datetimeFigureOut">
              <a:rPr lang="zh-TW" altLang="en-US" smtClean="0"/>
              <a:t>2020/12/17</a:t>
            </a:fld>
            <a:endParaRPr lang="zh-TW" altLang="en-US"/>
          </a:p>
        </p:txBody>
      </p:sp>
      <p:sp>
        <p:nvSpPr>
          <p:cNvPr id="5" name="頁尾版面配置區 4">
            <a:extLst>
              <a:ext uri="{FF2B5EF4-FFF2-40B4-BE49-F238E27FC236}">
                <a16:creationId xmlns:a16="http://schemas.microsoft.com/office/drawing/2014/main" id="{DCE1CFC0-D009-441A-9917-8673CDD02E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A3E2A4B8-A274-4AF9-B7AF-F25872DB5A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292B8-154E-4A61-BA59-834241FAFDF9}" type="slidenum">
              <a:rPr lang="zh-TW" altLang="en-US" smtClean="0"/>
              <a:t>‹#›</a:t>
            </a:fld>
            <a:endParaRPr lang="zh-TW" altLang="en-US"/>
          </a:p>
        </p:txBody>
      </p:sp>
    </p:spTree>
    <p:extLst>
      <p:ext uri="{BB962C8B-B14F-4D97-AF65-F5344CB8AC3E}">
        <p14:creationId xmlns:p14="http://schemas.microsoft.com/office/powerpoint/2010/main" val="20071365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travel.taipei/zh-tw/must-visit/riverside-bikewa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tmp"/><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043F92-F65A-4135-8E0E-3E5EFA1E9F00}"/>
              </a:ext>
            </a:extLst>
          </p:cNvPr>
          <p:cNvSpPr>
            <a:spLocks noGrp="1"/>
          </p:cNvSpPr>
          <p:nvPr>
            <p:ph type="ctrTitle"/>
          </p:nvPr>
        </p:nvSpPr>
        <p:spPr/>
        <p:txBody>
          <a:bodyPr anchor="b">
            <a:normAutofit/>
          </a:bodyPr>
          <a:lstStyle/>
          <a:p>
            <a:pPr algn="l"/>
            <a:r>
              <a:rPr lang="en-US" altLang="zh-TW" sz="4800" dirty="0">
                <a:cs typeface="Calibri" panose="020F0502020204030204" pitchFamily="34" charset="0"/>
              </a:rPr>
              <a:t>Final Project-</a:t>
            </a:r>
            <a:br>
              <a:rPr lang="en-US" altLang="zh-TW" sz="4800" dirty="0">
                <a:cs typeface="Calibri" panose="020F0502020204030204" pitchFamily="34" charset="0"/>
              </a:rPr>
            </a:br>
            <a:r>
              <a:rPr lang="en-US" altLang="zh-TW" sz="4000" dirty="0">
                <a:cs typeface="Calibri" panose="020F0502020204030204" pitchFamily="34" charset="0"/>
              </a:rPr>
              <a:t>Applied Data Science Capstone</a:t>
            </a:r>
            <a:endParaRPr lang="zh-TW" altLang="en-US" sz="4000" dirty="0">
              <a:cs typeface="Calibri" panose="020F0502020204030204" pitchFamily="34" charset="0"/>
            </a:endParaRPr>
          </a:p>
        </p:txBody>
      </p:sp>
      <p:sp>
        <p:nvSpPr>
          <p:cNvPr id="3" name="副標題 2">
            <a:extLst>
              <a:ext uri="{FF2B5EF4-FFF2-40B4-BE49-F238E27FC236}">
                <a16:creationId xmlns:a16="http://schemas.microsoft.com/office/drawing/2014/main" id="{FE98FCFC-E935-4D62-99D2-9E976D5E53F1}"/>
              </a:ext>
            </a:extLst>
          </p:cNvPr>
          <p:cNvSpPr>
            <a:spLocks noGrp="1"/>
          </p:cNvSpPr>
          <p:nvPr>
            <p:ph type="subTitle" idx="1"/>
          </p:nvPr>
        </p:nvSpPr>
        <p:spPr/>
        <p:txBody>
          <a:bodyPr anchor="b"/>
          <a:lstStyle/>
          <a:p>
            <a:pPr algn="l"/>
            <a:r>
              <a:rPr lang="en-US" altLang="zh-TW" dirty="0">
                <a:latin typeface="+mj-lt"/>
              </a:rPr>
              <a:t>Author: Chen Ts-Pei</a:t>
            </a:r>
          </a:p>
          <a:p>
            <a:pPr algn="l"/>
            <a:r>
              <a:rPr lang="en-US" altLang="zh-TW" dirty="0">
                <a:latin typeface="+mj-lt"/>
              </a:rPr>
              <a:t>Date: 2020/12/17</a:t>
            </a:r>
            <a:endParaRPr lang="zh-TW" altLang="en-US" dirty="0">
              <a:latin typeface="+mj-lt"/>
            </a:endParaRPr>
          </a:p>
        </p:txBody>
      </p:sp>
    </p:spTree>
    <p:extLst>
      <p:ext uri="{BB962C8B-B14F-4D97-AF65-F5344CB8AC3E}">
        <p14:creationId xmlns:p14="http://schemas.microsoft.com/office/powerpoint/2010/main" val="3461786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AA9FBB-2524-41DE-912C-D3B7E596000C}"/>
              </a:ext>
            </a:extLst>
          </p:cNvPr>
          <p:cNvSpPr>
            <a:spLocks noGrp="1"/>
          </p:cNvSpPr>
          <p:nvPr>
            <p:ph type="title"/>
          </p:nvPr>
        </p:nvSpPr>
        <p:spPr/>
        <p:txBody>
          <a:bodyPr/>
          <a:lstStyle/>
          <a:p>
            <a:r>
              <a:rPr lang="en-US" altLang="zh-TW" dirty="0"/>
              <a:t>Data Analysis: K-means clustering</a:t>
            </a:r>
            <a:endParaRPr lang="zh-TW" altLang="en-US" dirty="0"/>
          </a:p>
        </p:txBody>
      </p:sp>
      <p:sp>
        <p:nvSpPr>
          <p:cNvPr id="13" name="內容版面配置區 12">
            <a:extLst>
              <a:ext uri="{FF2B5EF4-FFF2-40B4-BE49-F238E27FC236}">
                <a16:creationId xmlns:a16="http://schemas.microsoft.com/office/drawing/2014/main" id="{B84D16D2-B2EB-472D-865C-529D93F516DE}"/>
              </a:ext>
            </a:extLst>
          </p:cNvPr>
          <p:cNvSpPr>
            <a:spLocks noGrp="1"/>
          </p:cNvSpPr>
          <p:nvPr>
            <p:ph idx="1"/>
          </p:nvPr>
        </p:nvSpPr>
        <p:spPr/>
        <p:txBody>
          <a:bodyPr/>
          <a:lstStyle/>
          <a:p>
            <a:pPr marL="0" indent="0">
              <a:buNone/>
            </a:pPr>
            <a:r>
              <a:rPr lang="en-US" altLang="zh-TW" sz="3200" dirty="0">
                <a:latin typeface="+mj-lt"/>
              </a:rPr>
              <a:t>W</a:t>
            </a:r>
            <a:r>
              <a:rPr lang="en-US" altLang="zh-TW" dirty="0">
                <a:latin typeface="+mj-lt"/>
              </a:rPr>
              <a:t>e utilize the </a:t>
            </a:r>
            <a:r>
              <a:rPr lang="en-US" altLang="zh-TW" dirty="0" err="1">
                <a:latin typeface="+mj-lt"/>
              </a:rPr>
              <a:t>sklearn</a:t>
            </a:r>
            <a:r>
              <a:rPr lang="en-US" altLang="zh-TW" dirty="0">
                <a:latin typeface="+mj-lt"/>
              </a:rPr>
              <a:t> package to conduct the k-means clustering</a:t>
            </a:r>
            <a:endParaRPr lang="zh-TW" altLang="en-US" dirty="0">
              <a:latin typeface="+mj-lt"/>
            </a:endParaRPr>
          </a:p>
        </p:txBody>
      </p:sp>
      <p:pic>
        <p:nvPicPr>
          <p:cNvPr id="14" name="內容版面配置區 5">
            <a:extLst>
              <a:ext uri="{FF2B5EF4-FFF2-40B4-BE49-F238E27FC236}">
                <a16:creationId xmlns:a16="http://schemas.microsoft.com/office/drawing/2014/main" id="{7B96A531-B050-4614-A57D-31D7B3611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545" y="2616923"/>
            <a:ext cx="5556536" cy="2768742"/>
          </a:xfrm>
          <a:prstGeom prst="rect">
            <a:avLst/>
          </a:prstGeom>
        </p:spPr>
      </p:pic>
    </p:spTree>
    <p:extLst>
      <p:ext uri="{BB962C8B-B14F-4D97-AF65-F5344CB8AC3E}">
        <p14:creationId xmlns:p14="http://schemas.microsoft.com/office/powerpoint/2010/main" val="2161411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CE4790-B67D-4A81-B58E-3DCE00DD210E}"/>
              </a:ext>
            </a:extLst>
          </p:cNvPr>
          <p:cNvSpPr>
            <a:spLocks noGrp="1"/>
          </p:cNvSpPr>
          <p:nvPr>
            <p:ph type="title"/>
          </p:nvPr>
        </p:nvSpPr>
        <p:spPr/>
        <p:txBody>
          <a:bodyPr/>
          <a:lstStyle/>
          <a:p>
            <a:r>
              <a:rPr lang="en-US" altLang="zh-TW" dirty="0"/>
              <a:t>Data Analysis: K-means clustering</a:t>
            </a:r>
            <a:endParaRPr lang="zh-TW" altLang="en-US" dirty="0"/>
          </a:p>
        </p:txBody>
      </p:sp>
      <p:sp>
        <p:nvSpPr>
          <p:cNvPr id="3" name="內容版面配置區 2">
            <a:extLst>
              <a:ext uri="{FF2B5EF4-FFF2-40B4-BE49-F238E27FC236}">
                <a16:creationId xmlns:a16="http://schemas.microsoft.com/office/drawing/2014/main" id="{94F953E0-DA17-4ADF-AB9E-511BC0EAF5AF}"/>
              </a:ext>
            </a:extLst>
          </p:cNvPr>
          <p:cNvSpPr>
            <a:spLocks noGrp="1"/>
          </p:cNvSpPr>
          <p:nvPr>
            <p:ph idx="1"/>
          </p:nvPr>
        </p:nvSpPr>
        <p:spPr/>
        <p:txBody>
          <a:bodyPr>
            <a:normAutofit/>
          </a:bodyPr>
          <a:lstStyle/>
          <a:p>
            <a:pPr marL="0" indent="0">
              <a:buNone/>
            </a:pPr>
            <a:r>
              <a:rPr lang="en-US" altLang="zh-TW" sz="3200" dirty="0">
                <a:latin typeface="+mj-lt"/>
              </a:rPr>
              <a:t>T</a:t>
            </a:r>
            <a:r>
              <a:rPr lang="en-US" altLang="zh-TW" sz="2400" dirty="0">
                <a:latin typeface="+mj-lt"/>
              </a:rPr>
              <a:t>hen use the elbow method to select a proper k:</a:t>
            </a:r>
            <a:endParaRPr lang="zh-TW" altLang="en-US" sz="2400" dirty="0">
              <a:latin typeface="+mj-lt"/>
            </a:endParaRPr>
          </a:p>
        </p:txBody>
      </p:sp>
      <p:grpSp>
        <p:nvGrpSpPr>
          <p:cNvPr id="14" name="群組 13">
            <a:extLst>
              <a:ext uri="{FF2B5EF4-FFF2-40B4-BE49-F238E27FC236}">
                <a16:creationId xmlns:a16="http://schemas.microsoft.com/office/drawing/2014/main" id="{C608363F-24D8-43E5-BD06-A8839E972F47}"/>
              </a:ext>
            </a:extLst>
          </p:cNvPr>
          <p:cNvGrpSpPr/>
          <p:nvPr/>
        </p:nvGrpSpPr>
        <p:grpSpPr>
          <a:xfrm>
            <a:off x="1333093" y="2792066"/>
            <a:ext cx="9525814" cy="2883048"/>
            <a:chOff x="995371" y="2926820"/>
            <a:chExt cx="9525814" cy="2883048"/>
          </a:xfrm>
        </p:grpSpPr>
        <p:grpSp>
          <p:nvGrpSpPr>
            <p:cNvPr id="7" name="群組 6">
              <a:extLst>
                <a:ext uri="{FF2B5EF4-FFF2-40B4-BE49-F238E27FC236}">
                  <a16:creationId xmlns:a16="http://schemas.microsoft.com/office/drawing/2014/main" id="{A4A712D3-FCC6-41C5-A0D9-902A6649F397}"/>
                </a:ext>
              </a:extLst>
            </p:cNvPr>
            <p:cNvGrpSpPr/>
            <p:nvPr/>
          </p:nvGrpSpPr>
          <p:grpSpPr>
            <a:xfrm>
              <a:off x="995371" y="2926820"/>
              <a:ext cx="9525814" cy="2883048"/>
              <a:chOff x="1582512" y="2503309"/>
              <a:chExt cx="9525814" cy="2883048"/>
            </a:xfrm>
          </p:grpSpPr>
          <p:pic>
            <p:nvPicPr>
              <p:cNvPr id="4" name="圖片 3">
                <a:extLst>
                  <a:ext uri="{FF2B5EF4-FFF2-40B4-BE49-F238E27FC236}">
                    <a16:creationId xmlns:a16="http://schemas.microsoft.com/office/drawing/2014/main" id="{B6FCD991-4E25-45F9-AC0C-BBBBAB888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512" y="2755255"/>
                <a:ext cx="5296172" cy="1689187"/>
              </a:xfrm>
              <a:prstGeom prst="rect">
                <a:avLst/>
              </a:prstGeom>
            </p:spPr>
          </p:pic>
          <p:pic>
            <p:nvPicPr>
              <p:cNvPr id="5" name="圖片 4">
                <a:extLst>
                  <a:ext uri="{FF2B5EF4-FFF2-40B4-BE49-F238E27FC236}">
                    <a16:creationId xmlns:a16="http://schemas.microsoft.com/office/drawing/2014/main" id="{DAEF08AD-AE39-407A-8FBB-E9A8CBE85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4117" y="2503309"/>
                <a:ext cx="4064209" cy="2883048"/>
              </a:xfrm>
              <a:prstGeom prst="rect">
                <a:avLst/>
              </a:prstGeom>
            </p:spPr>
          </p:pic>
        </p:grpSp>
        <p:cxnSp>
          <p:nvCxnSpPr>
            <p:cNvPr id="9" name="直線單箭頭接點 8">
              <a:extLst>
                <a:ext uri="{FF2B5EF4-FFF2-40B4-BE49-F238E27FC236}">
                  <a16:creationId xmlns:a16="http://schemas.microsoft.com/office/drawing/2014/main" id="{5337D191-E528-44EB-BE83-1479A8F18311}"/>
                </a:ext>
              </a:extLst>
            </p:cNvPr>
            <p:cNvCxnSpPr/>
            <p:nvPr/>
          </p:nvCxnSpPr>
          <p:spPr>
            <a:xfrm flipV="1">
              <a:off x="7863840" y="4001294"/>
              <a:ext cx="558265" cy="105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0BE15FF6-C621-4BDF-930D-17F6F6946188}"/>
                </a:ext>
              </a:extLst>
            </p:cNvPr>
            <p:cNvCxnSpPr>
              <a:cxnSpLocks/>
            </p:cNvCxnSpPr>
            <p:nvPr/>
          </p:nvCxnSpPr>
          <p:spPr>
            <a:xfrm flipV="1">
              <a:off x="8248851" y="4023360"/>
              <a:ext cx="240631" cy="1164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A4CBE535-71BF-490E-A3C2-2A90A1FDF536}"/>
                </a:ext>
              </a:extLst>
            </p:cNvPr>
            <p:cNvSpPr txBox="1"/>
            <p:nvPr/>
          </p:nvSpPr>
          <p:spPr>
            <a:xfrm>
              <a:off x="8330263" y="3564494"/>
              <a:ext cx="962123" cy="369332"/>
            </a:xfrm>
            <a:prstGeom prst="rect">
              <a:avLst/>
            </a:prstGeom>
            <a:noFill/>
          </p:spPr>
          <p:txBody>
            <a:bodyPr wrap="none" rtlCol="0">
              <a:spAutoFit/>
            </a:bodyPr>
            <a:lstStyle/>
            <a:p>
              <a:r>
                <a:rPr lang="en-US" altLang="zh-TW" dirty="0"/>
                <a:t>K=3 or 4</a:t>
              </a:r>
              <a:endParaRPr lang="zh-TW" altLang="en-US" dirty="0"/>
            </a:p>
          </p:txBody>
        </p:sp>
      </p:grpSp>
    </p:spTree>
    <p:extLst>
      <p:ext uri="{BB962C8B-B14F-4D97-AF65-F5344CB8AC3E}">
        <p14:creationId xmlns:p14="http://schemas.microsoft.com/office/powerpoint/2010/main" val="1545936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23227A-A53B-41D3-8561-F003F42AFB82}"/>
              </a:ext>
            </a:extLst>
          </p:cNvPr>
          <p:cNvSpPr>
            <a:spLocks noGrp="1"/>
          </p:cNvSpPr>
          <p:nvPr>
            <p:ph type="title"/>
          </p:nvPr>
        </p:nvSpPr>
        <p:spPr/>
        <p:txBody>
          <a:bodyPr/>
          <a:lstStyle/>
          <a:p>
            <a:r>
              <a:rPr lang="en-US" altLang="zh-TW" dirty="0"/>
              <a:t>Result: Four clusters along the river side</a:t>
            </a:r>
            <a:endParaRPr lang="zh-TW" altLang="en-US" dirty="0"/>
          </a:p>
        </p:txBody>
      </p:sp>
      <p:pic>
        <p:nvPicPr>
          <p:cNvPr id="7" name="圖片 6">
            <a:extLst>
              <a:ext uri="{FF2B5EF4-FFF2-40B4-BE49-F238E27FC236}">
                <a16:creationId xmlns:a16="http://schemas.microsoft.com/office/drawing/2014/main" id="{7E9125B0-1728-4BE7-81C8-55C64CABF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9038" y="1594436"/>
            <a:ext cx="6373923" cy="5085497"/>
          </a:xfrm>
          <a:prstGeom prst="rect">
            <a:avLst/>
          </a:prstGeom>
        </p:spPr>
      </p:pic>
    </p:spTree>
    <p:extLst>
      <p:ext uri="{BB962C8B-B14F-4D97-AF65-F5344CB8AC3E}">
        <p14:creationId xmlns:p14="http://schemas.microsoft.com/office/powerpoint/2010/main" val="3003125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4AD814-F5C6-4C22-AE6D-BC37BDCB731E}"/>
              </a:ext>
            </a:extLst>
          </p:cNvPr>
          <p:cNvSpPr>
            <a:spLocks noGrp="1"/>
          </p:cNvSpPr>
          <p:nvPr>
            <p:ph type="title"/>
          </p:nvPr>
        </p:nvSpPr>
        <p:spPr/>
        <p:txBody>
          <a:bodyPr/>
          <a:lstStyle/>
          <a:p>
            <a:r>
              <a:rPr lang="en-US" altLang="zh-TW" dirty="0"/>
              <a:t>Result:</a:t>
            </a:r>
            <a:r>
              <a:rPr lang="zh-TW" altLang="en-US" dirty="0"/>
              <a:t> </a:t>
            </a:r>
            <a:r>
              <a:rPr lang="en-US" altLang="zh-TW" dirty="0"/>
              <a:t>Visualized Heatmap</a:t>
            </a:r>
            <a:endParaRPr lang="zh-TW" altLang="en-US" dirty="0"/>
          </a:p>
        </p:txBody>
      </p:sp>
      <p:sp>
        <p:nvSpPr>
          <p:cNvPr id="4" name="內容版面配置區 3">
            <a:extLst>
              <a:ext uri="{FF2B5EF4-FFF2-40B4-BE49-F238E27FC236}">
                <a16:creationId xmlns:a16="http://schemas.microsoft.com/office/drawing/2014/main" id="{66DE5B28-F7B2-4723-9262-AF2151FA9EAC}"/>
              </a:ext>
            </a:extLst>
          </p:cNvPr>
          <p:cNvSpPr>
            <a:spLocks noGrp="1"/>
          </p:cNvSpPr>
          <p:nvPr>
            <p:ph idx="1"/>
          </p:nvPr>
        </p:nvSpPr>
        <p:spPr/>
        <p:txBody>
          <a:bodyPr/>
          <a:lstStyle/>
          <a:p>
            <a:pPr marL="0" indent="0">
              <a:buNone/>
            </a:pPr>
            <a:r>
              <a:rPr lang="en-US" altLang="zh-TW" sz="3200" dirty="0">
                <a:latin typeface="+mj-lt"/>
              </a:rPr>
              <a:t>H</a:t>
            </a:r>
            <a:r>
              <a:rPr lang="en-US" altLang="zh-TW" sz="2400" dirty="0">
                <a:latin typeface="+mj-lt"/>
              </a:rPr>
              <a:t>eatmap is an useful tool to learn the correlation between the index. From the left-side heat map, we can understand that there is no specific relationship between the distance and the clusters</a:t>
            </a:r>
            <a:r>
              <a:rPr lang="en-US" altLang="zh-TW" dirty="0">
                <a:latin typeface="+mj-lt"/>
              </a:rPr>
              <a:t>. </a:t>
            </a:r>
            <a:r>
              <a:rPr lang="en-US" altLang="zh-TW" sz="2400" dirty="0">
                <a:latin typeface="+mj-lt"/>
              </a:rPr>
              <a:t>On the other hand, there could be some correlation between categories of venues and clusters.</a:t>
            </a:r>
            <a:endParaRPr lang="zh-TW" altLang="en-US" sz="2400" dirty="0">
              <a:latin typeface="+mj-lt"/>
            </a:endParaRPr>
          </a:p>
        </p:txBody>
      </p:sp>
      <p:pic>
        <p:nvPicPr>
          <p:cNvPr id="8" name="內容版面配置區 7">
            <a:extLst>
              <a:ext uri="{FF2B5EF4-FFF2-40B4-BE49-F238E27FC236}">
                <a16:creationId xmlns:a16="http://schemas.microsoft.com/office/drawing/2014/main" id="{F22A7BE1-0964-461E-ABC6-85E7B40216BE}"/>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rot="5400000">
            <a:off x="2848195" y="3877342"/>
            <a:ext cx="3333295" cy="2436612"/>
          </a:xfrm>
          <a:prstGeom prst="rect">
            <a:avLst/>
          </a:prstGeom>
        </p:spPr>
      </p:pic>
      <p:pic>
        <p:nvPicPr>
          <p:cNvPr id="9" name="內容版面配置區 19">
            <a:extLst>
              <a:ext uri="{FF2B5EF4-FFF2-40B4-BE49-F238E27FC236}">
                <a16:creationId xmlns:a16="http://schemas.microsoft.com/office/drawing/2014/main" id="{04EAB94F-E417-493E-B88B-EF35FF25F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95177" y="3269044"/>
            <a:ext cx="3394075" cy="3592430"/>
          </a:xfrm>
          <a:prstGeom prst="rect">
            <a:avLst/>
          </a:prstGeom>
        </p:spPr>
      </p:pic>
    </p:spTree>
    <p:extLst>
      <p:ext uri="{BB962C8B-B14F-4D97-AF65-F5344CB8AC3E}">
        <p14:creationId xmlns:p14="http://schemas.microsoft.com/office/powerpoint/2010/main" val="3801772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4AD814-F5C6-4C22-AE6D-BC37BDCB731E}"/>
              </a:ext>
            </a:extLst>
          </p:cNvPr>
          <p:cNvSpPr>
            <a:spLocks noGrp="1"/>
          </p:cNvSpPr>
          <p:nvPr>
            <p:ph type="title"/>
          </p:nvPr>
        </p:nvSpPr>
        <p:spPr/>
        <p:txBody>
          <a:bodyPr/>
          <a:lstStyle/>
          <a:p>
            <a:r>
              <a:rPr lang="en-US" altLang="zh-TW" dirty="0"/>
              <a:t>Result:</a:t>
            </a:r>
            <a:r>
              <a:rPr lang="zh-TW" altLang="en-US" dirty="0"/>
              <a:t> </a:t>
            </a:r>
            <a:r>
              <a:rPr lang="en-US" altLang="zh-TW" dirty="0"/>
              <a:t>Visualized Map</a:t>
            </a:r>
            <a:endParaRPr lang="zh-TW" altLang="en-US" dirty="0"/>
          </a:p>
        </p:txBody>
      </p:sp>
      <p:sp>
        <p:nvSpPr>
          <p:cNvPr id="26" name="內容版面配置區 25">
            <a:extLst>
              <a:ext uri="{FF2B5EF4-FFF2-40B4-BE49-F238E27FC236}">
                <a16:creationId xmlns:a16="http://schemas.microsoft.com/office/drawing/2014/main" id="{28F99C46-3F85-4550-BEEE-CC6CAFE75C24}"/>
              </a:ext>
            </a:extLst>
          </p:cNvPr>
          <p:cNvSpPr>
            <a:spLocks noGrp="1"/>
          </p:cNvSpPr>
          <p:nvPr>
            <p:ph idx="1"/>
          </p:nvPr>
        </p:nvSpPr>
        <p:spPr/>
        <p:txBody>
          <a:bodyPr>
            <a:normAutofit/>
          </a:bodyPr>
          <a:lstStyle/>
          <a:p>
            <a:pPr marL="0" indent="0">
              <a:buNone/>
            </a:pPr>
            <a:r>
              <a:rPr lang="en-US" altLang="zh-TW" sz="3200" dirty="0">
                <a:latin typeface="+mj-lt"/>
              </a:rPr>
              <a:t>I</a:t>
            </a:r>
            <a:r>
              <a:rPr lang="en-US" altLang="zh-TW" sz="2400" dirty="0">
                <a:latin typeface="+mj-lt"/>
              </a:rPr>
              <a:t>n the end, from this map we can learn the location of these venues and the clusters.</a:t>
            </a:r>
            <a:endParaRPr lang="zh-TW" altLang="en-US" sz="2400" dirty="0">
              <a:latin typeface="+mj-lt"/>
            </a:endParaRPr>
          </a:p>
        </p:txBody>
      </p:sp>
      <p:pic>
        <p:nvPicPr>
          <p:cNvPr id="25" name="圖片 24">
            <a:extLst>
              <a:ext uri="{FF2B5EF4-FFF2-40B4-BE49-F238E27FC236}">
                <a16:creationId xmlns:a16="http://schemas.microsoft.com/office/drawing/2014/main" id="{C0B5039C-0DBC-4F9F-9621-6A381A79C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236" y="2793819"/>
            <a:ext cx="7169518" cy="3518081"/>
          </a:xfrm>
          <a:prstGeom prst="rect">
            <a:avLst/>
          </a:prstGeom>
        </p:spPr>
      </p:pic>
    </p:spTree>
    <p:extLst>
      <p:ext uri="{BB962C8B-B14F-4D97-AF65-F5344CB8AC3E}">
        <p14:creationId xmlns:p14="http://schemas.microsoft.com/office/powerpoint/2010/main" val="1362022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28BA7-7097-4813-97ED-362F25945464}"/>
              </a:ext>
            </a:extLst>
          </p:cNvPr>
          <p:cNvSpPr>
            <a:spLocks noGrp="1"/>
          </p:cNvSpPr>
          <p:nvPr>
            <p:ph type="title"/>
          </p:nvPr>
        </p:nvSpPr>
        <p:spPr/>
        <p:txBody>
          <a:bodyPr/>
          <a:lstStyle/>
          <a:p>
            <a:r>
              <a:rPr lang="en-US" altLang="zh-TW" dirty="0"/>
              <a:t>Reference</a:t>
            </a:r>
            <a:endParaRPr lang="zh-TW" altLang="en-US" dirty="0"/>
          </a:p>
        </p:txBody>
      </p:sp>
      <p:sp>
        <p:nvSpPr>
          <p:cNvPr id="3" name="內容版面配置區 2">
            <a:extLst>
              <a:ext uri="{FF2B5EF4-FFF2-40B4-BE49-F238E27FC236}">
                <a16:creationId xmlns:a16="http://schemas.microsoft.com/office/drawing/2014/main" id="{23BBF6D3-F9FF-45D9-8ABB-1F4CE6B0EA00}"/>
              </a:ext>
            </a:extLst>
          </p:cNvPr>
          <p:cNvSpPr>
            <a:spLocks noGrp="1"/>
          </p:cNvSpPr>
          <p:nvPr>
            <p:ph idx="1"/>
          </p:nvPr>
        </p:nvSpPr>
        <p:spPr/>
        <p:txBody>
          <a:bodyPr/>
          <a:lstStyle/>
          <a:p>
            <a:r>
              <a:rPr lang="en-US" altLang="zh-TW" dirty="0">
                <a:hlinkClick r:id="rId2"/>
              </a:rPr>
              <a:t>https://www.travel.taipei/zh-tw/must-visit/riverside-bikeway</a:t>
            </a:r>
            <a:endParaRPr lang="en-US" altLang="zh-TW" dirty="0"/>
          </a:p>
          <a:p>
            <a:endParaRPr lang="zh-TW" altLang="en-US" dirty="0"/>
          </a:p>
        </p:txBody>
      </p:sp>
    </p:spTree>
    <p:extLst>
      <p:ext uri="{BB962C8B-B14F-4D97-AF65-F5344CB8AC3E}">
        <p14:creationId xmlns:p14="http://schemas.microsoft.com/office/powerpoint/2010/main" val="3933402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823A7-72C3-4F3B-9DD0-D047A02DDBF5}"/>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1F076066-9798-4496-A862-4170E6080F71}"/>
              </a:ext>
            </a:extLst>
          </p:cNvPr>
          <p:cNvSpPr>
            <a:spLocks noGrp="1"/>
          </p:cNvSpPr>
          <p:nvPr>
            <p:ph idx="1"/>
          </p:nvPr>
        </p:nvSpPr>
        <p:spPr/>
        <p:txBody>
          <a:bodyPr numCol="2">
            <a:normAutofit/>
          </a:bodyPr>
          <a:lstStyle/>
          <a:p>
            <a:pPr marL="457200" indent="-457200">
              <a:buFont typeface="+mj-lt"/>
              <a:buAutoNum type="arabicPeriod"/>
            </a:pPr>
            <a:r>
              <a:rPr lang="en-US" altLang="zh-TW" dirty="0">
                <a:latin typeface="+mj-lt"/>
              </a:rPr>
              <a:t>Introduction:</a:t>
            </a:r>
            <a:r>
              <a:rPr lang="zh-TW" altLang="en-US" dirty="0">
                <a:latin typeface="+mj-lt"/>
              </a:rPr>
              <a:t> </a:t>
            </a:r>
            <a:endParaRPr lang="en-US" altLang="zh-TW" dirty="0">
              <a:latin typeface="+mj-lt"/>
            </a:endParaRPr>
          </a:p>
          <a:p>
            <a:pPr lvl="1"/>
            <a:r>
              <a:rPr lang="en-US" altLang="zh-TW" dirty="0">
                <a:latin typeface="+mj-lt"/>
              </a:rPr>
              <a:t>Outdoor sport trend in Taipei</a:t>
            </a:r>
          </a:p>
          <a:p>
            <a:pPr lvl="1"/>
            <a:r>
              <a:rPr lang="en-US" altLang="zh-TW" dirty="0">
                <a:latin typeface="+mj-lt"/>
              </a:rPr>
              <a:t>Business Opportunity</a:t>
            </a:r>
          </a:p>
          <a:p>
            <a:pPr marL="457200" indent="-457200">
              <a:buFont typeface="+mj-lt"/>
              <a:buAutoNum type="arabicPeriod"/>
            </a:pPr>
            <a:r>
              <a:rPr lang="en-US" altLang="zh-TW" dirty="0">
                <a:latin typeface="+mj-lt"/>
              </a:rPr>
              <a:t>Data Source</a:t>
            </a:r>
          </a:p>
          <a:p>
            <a:pPr lvl="1"/>
            <a:r>
              <a:rPr lang="en-US" altLang="zh-TW" dirty="0">
                <a:latin typeface="+mj-lt"/>
              </a:rPr>
              <a:t>Target at the main 8 river parks</a:t>
            </a:r>
          </a:p>
          <a:p>
            <a:pPr lvl="1"/>
            <a:r>
              <a:rPr lang="en-US" altLang="zh-TW" dirty="0">
                <a:latin typeface="+mj-lt"/>
              </a:rPr>
              <a:t>Explore venues nearby 8 parks</a:t>
            </a:r>
          </a:p>
          <a:p>
            <a:pPr marL="457200" indent="-457200">
              <a:buFont typeface="+mj-lt"/>
              <a:buAutoNum type="arabicPeriod"/>
            </a:pPr>
            <a:r>
              <a:rPr lang="en-US" altLang="zh-TW" dirty="0">
                <a:latin typeface="+mj-lt"/>
              </a:rPr>
              <a:t>Methodology</a:t>
            </a:r>
          </a:p>
          <a:p>
            <a:pPr lvl="1"/>
            <a:r>
              <a:rPr lang="en-US" altLang="zh-TW" dirty="0">
                <a:latin typeface="+mj-lt"/>
              </a:rPr>
              <a:t>Categories, Locations, Distance</a:t>
            </a:r>
          </a:p>
          <a:p>
            <a:pPr lvl="1"/>
            <a:r>
              <a:rPr lang="en-US" altLang="zh-TW" dirty="0">
                <a:latin typeface="+mj-lt"/>
              </a:rPr>
              <a:t>Data-preprocess</a:t>
            </a:r>
          </a:p>
          <a:p>
            <a:pPr marL="457200" indent="-457200">
              <a:buFont typeface="+mj-lt"/>
              <a:buAutoNum type="arabicPeriod"/>
            </a:pPr>
            <a:r>
              <a:rPr lang="en-US" altLang="zh-TW" dirty="0">
                <a:latin typeface="+mj-lt"/>
              </a:rPr>
              <a:t>Data Analysis</a:t>
            </a:r>
          </a:p>
          <a:p>
            <a:pPr lvl="1"/>
            <a:r>
              <a:rPr lang="en-US" altLang="zh-TW" dirty="0">
                <a:latin typeface="+mj-lt"/>
              </a:rPr>
              <a:t>K-means Algorithm</a:t>
            </a:r>
          </a:p>
          <a:p>
            <a:pPr marL="457200" indent="-457200">
              <a:buFont typeface="+mj-lt"/>
              <a:buAutoNum type="arabicPeriod"/>
            </a:pPr>
            <a:r>
              <a:rPr lang="en-US" altLang="zh-TW" dirty="0">
                <a:latin typeface="+mj-lt"/>
              </a:rPr>
              <a:t>Result</a:t>
            </a:r>
          </a:p>
          <a:p>
            <a:pPr marL="457200" indent="-457200">
              <a:buFont typeface="+mj-lt"/>
              <a:buAutoNum type="arabicPeriod"/>
            </a:pPr>
            <a:r>
              <a:rPr lang="en-US" altLang="zh-TW" dirty="0">
                <a:latin typeface="+mj-lt"/>
              </a:rPr>
              <a:t>Reference</a:t>
            </a:r>
          </a:p>
        </p:txBody>
      </p:sp>
    </p:spTree>
    <p:extLst>
      <p:ext uri="{BB962C8B-B14F-4D97-AF65-F5344CB8AC3E}">
        <p14:creationId xmlns:p14="http://schemas.microsoft.com/office/powerpoint/2010/main" val="3681587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A2825B-2A27-4A87-9241-0D76C41A6EC1}"/>
              </a:ext>
            </a:extLst>
          </p:cNvPr>
          <p:cNvSpPr>
            <a:spLocks noGrp="1"/>
          </p:cNvSpPr>
          <p:nvPr>
            <p:ph type="title"/>
          </p:nvPr>
        </p:nvSpPr>
        <p:spPr/>
        <p:txBody>
          <a:bodyPr/>
          <a:lstStyle/>
          <a:p>
            <a:r>
              <a:rPr lang="en-US" altLang="zh-TW" dirty="0"/>
              <a:t>Introduction: Outdoor sport trend in Taipei</a:t>
            </a:r>
            <a:endParaRPr lang="zh-TW" altLang="en-US" dirty="0"/>
          </a:p>
        </p:txBody>
      </p:sp>
      <p:sp>
        <p:nvSpPr>
          <p:cNvPr id="3" name="內容版面配置區 2">
            <a:extLst>
              <a:ext uri="{FF2B5EF4-FFF2-40B4-BE49-F238E27FC236}">
                <a16:creationId xmlns:a16="http://schemas.microsoft.com/office/drawing/2014/main" id="{22962A46-04AE-4B28-B8E4-7837544FE98D}"/>
              </a:ext>
            </a:extLst>
          </p:cNvPr>
          <p:cNvSpPr>
            <a:spLocks noGrp="1"/>
          </p:cNvSpPr>
          <p:nvPr>
            <p:ph sz="half" idx="1"/>
          </p:nvPr>
        </p:nvSpPr>
        <p:spPr>
          <a:xfrm>
            <a:off x="838199" y="1690688"/>
            <a:ext cx="7184011" cy="4802187"/>
          </a:xfrm>
        </p:spPr>
        <p:txBody>
          <a:bodyPr>
            <a:normAutofit lnSpcReduction="10000"/>
          </a:bodyPr>
          <a:lstStyle/>
          <a:p>
            <a:pPr marL="0" indent="0" algn="just">
              <a:buNone/>
            </a:pPr>
            <a:r>
              <a:rPr lang="en-US" altLang="zh-TW" sz="3200" dirty="0">
                <a:latin typeface="+mj-lt"/>
              </a:rPr>
              <a:t>T</a:t>
            </a:r>
            <a:r>
              <a:rPr lang="en-US" altLang="zh-TW" sz="2400" dirty="0">
                <a:latin typeface="+mj-lt"/>
              </a:rPr>
              <a:t>aipei is one of the most populous city in Taiwan. People live or work in this busy city might find a silent place to enjoy their silent time. Therefore, outdoor events such as hiking or biking in the suburb of Taipei became trendy in recent years.</a:t>
            </a:r>
          </a:p>
          <a:p>
            <a:pPr marL="0" indent="0" algn="just">
              <a:buNone/>
            </a:pPr>
            <a:r>
              <a:rPr lang="en-US" altLang="zh-TW" sz="3200" dirty="0">
                <a:latin typeface="+mj-lt"/>
              </a:rPr>
              <a:t>W</a:t>
            </a:r>
            <a:r>
              <a:rPr lang="en-US" altLang="zh-TW" sz="2400" dirty="0">
                <a:latin typeface="+mj-lt"/>
              </a:rPr>
              <a:t>hen it comes to biking in Taipei, almost every one would think of the bike trail along </a:t>
            </a:r>
            <a:r>
              <a:rPr lang="en-US" altLang="zh-TW" sz="2400" i="1" dirty="0" err="1">
                <a:latin typeface="+mj-lt"/>
              </a:rPr>
              <a:t>Tamshui</a:t>
            </a:r>
            <a:r>
              <a:rPr lang="en-US" altLang="zh-TW" sz="2400" i="1" dirty="0">
                <a:latin typeface="+mj-lt"/>
              </a:rPr>
              <a:t> River</a:t>
            </a:r>
            <a:r>
              <a:rPr lang="en-US" altLang="zh-TW" sz="2400" dirty="0">
                <a:latin typeface="+mj-lt"/>
              </a:rPr>
              <a:t>(</a:t>
            </a:r>
            <a:r>
              <a:rPr lang="zh-TW" altLang="en-US" sz="2000" dirty="0">
                <a:latin typeface="+mj-lt"/>
                <a:ea typeface="微軟正黑體" panose="020B0604030504040204" pitchFamily="34" charset="-120"/>
              </a:rPr>
              <a:t>淡水河</a:t>
            </a:r>
            <a:r>
              <a:rPr lang="en-US" altLang="zh-TW" sz="2400" dirty="0">
                <a:latin typeface="+mj-lt"/>
              </a:rPr>
              <a:t>), which is the biggest river goes across Taipei. In order to boost this casual event and attract more visitors, the government built more river parks for bikers resting and entertainment. Also, The government are promoting tourisms nearby the bike trail such as historical sites, art museum, night markets, etc. to demonstrate the energy of this gorgeous city.</a:t>
            </a:r>
            <a:endParaRPr lang="zh-TW" altLang="en-US" sz="2400" dirty="0">
              <a:latin typeface="+mj-lt"/>
            </a:endParaRPr>
          </a:p>
        </p:txBody>
      </p:sp>
      <p:pic>
        <p:nvPicPr>
          <p:cNvPr id="6" name="內容版面配置區 5">
            <a:extLst>
              <a:ext uri="{FF2B5EF4-FFF2-40B4-BE49-F238E27FC236}">
                <a16:creationId xmlns:a16="http://schemas.microsoft.com/office/drawing/2014/main" id="{4F3737F7-B0A8-4E57-9E6F-907B2EAB1FAC}"/>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478"/>
          <a:stretch/>
        </p:blipFill>
        <p:spPr>
          <a:xfrm>
            <a:off x="8531258" y="1703183"/>
            <a:ext cx="2822542" cy="4777197"/>
          </a:xfrm>
        </p:spPr>
      </p:pic>
    </p:spTree>
    <p:extLst>
      <p:ext uri="{BB962C8B-B14F-4D97-AF65-F5344CB8AC3E}">
        <p14:creationId xmlns:p14="http://schemas.microsoft.com/office/powerpoint/2010/main" val="2736595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A2825B-2A27-4A87-9241-0D76C41A6EC1}"/>
              </a:ext>
            </a:extLst>
          </p:cNvPr>
          <p:cNvSpPr>
            <a:spLocks noGrp="1"/>
          </p:cNvSpPr>
          <p:nvPr>
            <p:ph type="title"/>
          </p:nvPr>
        </p:nvSpPr>
        <p:spPr/>
        <p:txBody>
          <a:bodyPr/>
          <a:lstStyle/>
          <a:p>
            <a:r>
              <a:rPr lang="en-US" altLang="zh-TW" dirty="0"/>
              <a:t>Introduction: Business Opportunity</a:t>
            </a:r>
            <a:endParaRPr lang="zh-TW" altLang="en-US" dirty="0"/>
          </a:p>
        </p:txBody>
      </p:sp>
      <p:sp>
        <p:nvSpPr>
          <p:cNvPr id="3" name="內容版面配置區 2">
            <a:extLst>
              <a:ext uri="{FF2B5EF4-FFF2-40B4-BE49-F238E27FC236}">
                <a16:creationId xmlns:a16="http://schemas.microsoft.com/office/drawing/2014/main" id="{22962A46-04AE-4B28-B8E4-7837544FE98D}"/>
              </a:ext>
            </a:extLst>
          </p:cNvPr>
          <p:cNvSpPr>
            <a:spLocks noGrp="1"/>
          </p:cNvSpPr>
          <p:nvPr>
            <p:ph sz="half" idx="1"/>
          </p:nvPr>
        </p:nvSpPr>
        <p:spPr>
          <a:xfrm>
            <a:off x="838199" y="1690688"/>
            <a:ext cx="7184011" cy="4802187"/>
          </a:xfrm>
        </p:spPr>
        <p:txBody>
          <a:bodyPr>
            <a:normAutofit/>
          </a:bodyPr>
          <a:lstStyle/>
          <a:p>
            <a:pPr marL="0" indent="0" algn="just">
              <a:buNone/>
            </a:pPr>
            <a:r>
              <a:rPr lang="en-US" altLang="zh-TW" sz="3200" dirty="0">
                <a:latin typeface="+mj-lt"/>
              </a:rPr>
              <a:t>T</a:t>
            </a:r>
            <a:r>
              <a:rPr lang="en-US" altLang="zh-TW" sz="2400" dirty="0">
                <a:latin typeface="+mj-lt"/>
              </a:rPr>
              <a:t>he promotion of this event also encourages more people exploring trending venues nearby the bike trails, which leads to a rising number of businessmen to setup stores here.</a:t>
            </a:r>
          </a:p>
          <a:p>
            <a:pPr marL="0" indent="0" algn="just">
              <a:buNone/>
            </a:pPr>
            <a:r>
              <a:rPr lang="en-US" altLang="zh-TW" sz="3200" dirty="0">
                <a:latin typeface="+mj-lt"/>
              </a:rPr>
              <a:t>N</a:t>
            </a:r>
            <a:r>
              <a:rPr lang="en-US" altLang="zh-TW" sz="2400" dirty="0">
                <a:latin typeface="+mj-lt"/>
              </a:rPr>
              <a:t>ow, we might have the following problems: </a:t>
            </a:r>
          </a:p>
          <a:p>
            <a:pPr algn="just"/>
            <a:r>
              <a:rPr lang="en-US" altLang="zh-TW" sz="2400" dirty="0">
                <a:latin typeface="+mj-lt"/>
              </a:rPr>
              <a:t>Which location do the businessmen decide to setup their stores? </a:t>
            </a:r>
          </a:p>
          <a:p>
            <a:pPr algn="just"/>
            <a:r>
              <a:rPr lang="en-US" altLang="zh-TW" sz="2400" dirty="0">
                <a:latin typeface="+mj-lt"/>
              </a:rPr>
              <a:t>Which type of the venue is the most common in these neighborhood? </a:t>
            </a:r>
          </a:p>
          <a:p>
            <a:pPr algn="just"/>
            <a:r>
              <a:rPr lang="en-US" altLang="zh-TW" sz="2400" dirty="0">
                <a:latin typeface="+mj-lt"/>
              </a:rPr>
              <a:t>Would the venue be popular if it is near the river park?</a:t>
            </a:r>
          </a:p>
        </p:txBody>
      </p:sp>
      <p:pic>
        <p:nvPicPr>
          <p:cNvPr id="8" name="圖片 7">
            <a:extLst>
              <a:ext uri="{FF2B5EF4-FFF2-40B4-BE49-F238E27FC236}">
                <a16:creationId xmlns:a16="http://schemas.microsoft.com/office/drawing/2014/main" id="{753D939A-F4AE-4D45-BA03-86B6AA68C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8965" y="1861090"/>
            <a:ext cx="3370444" cy="2240665"/>
          </a:xfrm>
          <a:prstGeom prst="rect">
            <a:avLst/>
          </a:prstGeom>
        </p:spPr>
      </p:pic>
      <p:pic>
        <p:nvPicPr>
          <p:cNvPr id="10" name="圖片 9">
            <a:extLst>
              <a:ext uri="{FF2B5EF4-FFF2-40B4-BE49-F238E27FC236}">
                <a16:creationId xmlns:a16="http://schemas.microsoft.com/office/drawing/2014/main" id="{CB274F23-FEC5-4363-BB54-D1B8CE17B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8965" y="4243395"/>
            <a:ext cx="3370444" cy="2249480"/>
          </a:xfrm>
          <a:prstGeom prst="rect">
            <a:avLst/>
          </a:prstGeom>
        </p:spPr>
      </p:pic>
    </p:spTree>
    <p:extLst>
      <p:ext uri="{BB962C8B-B14F-4D97-AF65-F5344CB8AC3E}">
        <p14:creationId xmlns:p14="http://schemas.microsoft.com/office/powerpoint/2010/main" val="561315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A2825B-2A27-4A87-9241-0D76C41A6EC1}"/>
              </a:ext>
            </a:extLst>
          </p:cNvPr>
          <p:cNvSpPr>
            <a:spLocks noGrp="1"/>
          </p:cNvSpPr>
          <p:nvPr>
            <p:ph type="title"/>
          </p:nvPr>
        </p:nvSpPr>
        <p:spPr/>
        <p:txBody>
          <a:bodyPr/>
          <a:lstStyle/>
          <a:p>
            <a:r>
              <a:rPr lang="en-US" altLang="zh-TW" dirty="0"/>
              <a:t>Data Source: Target at the main 8 river parks</a:t>
            </a:r>
            <a:endParaRPr lang="zh-TW" altLang="en-US" dirty="0"/>
          </a:p>
        </p:txBody>
      </p:sp>
      <p:sp>
        <p:nvSpPr>
          <p:cNvPr id="7" name="內容版面配置區 6">
            <a:extLst>
              <a:ext uri="{FF2B5EF4-FFF2-40B4-BE49-F238E27FC236}">
                <a16:creationId xmlns:a16="http://schemas.microsoft.com/office/drawing/2014/main" id="{6AFAC302-28A6-4EC2-9260-97D3704C0924}"/>
              </a:ext>
            </a:extLst>
          </p:cNvPr>
          <p:cNvSpPr>
            <a:spLocks noGrp="1"/>
          </p:cNvSpPr>
          <p:nvPr>
            <p:ph idx="1"/>
          </p:nvPr>
        </p:nvSpPr>
        <p:spPr/>
        <p:txBody>
          <a:bodyPr/>
          <a:lstStyle/>
          <a:p>
            <a:pPr marL="0" indent="0">
              <a:buNone/>
            </a:pPr>
            <a:r>
              <a:rPr lang="en-US" altLang="zh-TW" sz="3200" dirty="0">
                <a:latin typeface="+mj-lt"/>
              </a:rPr>
              <a:t>R</a:t>
            </a:r>
            <a:r>
              <a:rPr lang="en-US" altLang="zh-TW" sz="2400" dirty="0">
                <a:latin typeface="+mj-lt"/>
              </a:rPr>
              <a:t>efer to the information offered by the government of Taipei, we select the 8 river parks located along </a:t>
            </a:r>
            <a:r>
              <a:rPr lang="en-US" altLang="zh-TW" sz="2400" dirty="0" err="1">
                <a:latin typeface="+mj-lt"/>
              </a:rPr>
              <a:t>Tamshui</a:t>
            </a:r>
            <a:r>
              <a:rPr lang="en-US" altLang="zh-TW" sz="2400" dirty="0">
                <a:latin typeface="+mj-lt"/>
              </a:rPr>
              <a:t> River, which are:</a:t>
            </a:r>
          </a:p>
          <a:p>
            <a:pPr marL="0" indent="0">
              <a:buNone/>
            </a:pPr>
            <a:endParaRPr lang="zh-TW" altLang="en-US" dirty="0"/>
          </a:p>
        </p:txBody>
      </p:sp>
      <p:pic>
        <p:nvPicPr>
          <p:cNvPr id="9" name="圖片 8">
            <a:extLst>
              <a:ext uri="{FF2B5EF4-FFF2-40B4-BE49-F238E27FC236}">
                <a16:creationId xmlns:a16="http://schemas.microsoft.com/office/drawing/2014/main" id="{051002B8-92FE-489A-8697-D81428989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15056"/>
            <a:ext cx="3686666" cy="3310802"/>
          </a:xfrm>
          <a:prstGeom prst="rect">
            <a:avLst/>
          </a:prstGeom>
        </p:spPr>
      </p:pic>
      <p:pic>
        <p:nvPicPr>
          <p:cNvPr id="11" name="圖片 10">
            <a:extLst>
              <a:ext uri="{FF2B5EF4-FFF2-40B4-BE49-F238E27FC236}">
                <a16:creationId xmlns:a16="http://schemas.microsoft.com/office/drawing/2014/main" id="{D8A75768-DDC7-46A2-A51A-E22F3F1FF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4780" y="3199575"/>
            <a:ext cx="6489020" cy="2826283"/>
          </a:xfrm>
          <a:prstGeom prst="rect">
            <a:avLst/>
          </a:prstGeom>
        </p:spPr>
      </p:pic>
      <p:sp>
        <p:nvSpPr>
          <p:cNvPr id="12" name="文字方塊 11">
            <a:extLst>
              <a:ext uri="{FF2B5EF4-FFF2-40B4-BE49-F238E27FC236}">
                <a16:creationId xmlns:a16="http://schemas.microsoft.com/office/drawing/2014/main" id="{8778A273-A2CF-4951-B248-53907043947E}"/>
              </a:ext>
            </a:extLst>
          </p:cNvPr>
          <p:cNvSpPr txBox="1"/>
          <p:nvPr/>
        </p:nvSpPr>
        <p:spPr>
          <a:xfrm>
            <a:off x="1279354" y="6179369"/>
            <a:ext cx="2804357" cy="369332"/>
          </a:xfrm>
          <a:prstGeom prst="rect">
            <a:avLst/>
          </a:prstGeom>
          <a:noFill/>
        </p:spPr>
        <p:txBody>
          <a:bodyPr wrap="none" rtlCol="0">
            <a:spAutoFit/>
          </a:bodyPr>
          <a:lstStyle/>
          <a:p>
            <a:r>
              <a:rPr lang="en-US" altLang="zh-TW" dirty="0" err="1"/>
              <a:t>DataFrame</a:t>
            </a:r>
            <a:r>
              <a:rPr lang="en-US" altLang="zh-TW" dirty="0"/>
              <a:t> made by pandas</a:t>
            </a:r>
            <a:endParaRPr lang="zh-TW" altLang="en-US" dirty="0"/>
          </a:p>
        </p:txBody>
      </p:sp>
      <p:sp>
        <p:nvSpPr>
          <p:cNvPr id="13" name="文字方塊 12">
            <a:extLst>
              <a:ext uri="{FF2B5EF4-FFF2-40B4-BE49-F238E27FC236}">
                <a16:creationId xmlns:a16="http://schemas.microsoft.com/office/drawing/2014/main" id="{E9C82ECE-64C8-40EE-8805-99823F31181B}"/>
              </a:ext>
            </a:extLst>
          </p:cNvPr>
          <p:cNvSpPr txBox="1"/>
          <p:nvPr/>
        </p:nvSpPr>
        <p:spPr>
          <a:xfrm>
            <a:off x="7043544" y="6179369"/>
            <a:ext cx="2129494" cy="369332"/>
          </a:xfrm>
          <a:prstGeom prst="rect">
            <a:avLst/>
          </a:prstGeom>
          <a:noFill/>
        </p:spPr>
        <p:txBody>
          <a:bodyPr wrap="none" rtlCol="0">
            <a:spAutoFit/>
          </a:bodyPr>
          <a:lstStyle/>
          <a:p>
            <a:r>
              <a:rPr lang="en-US" altLang="zh-TW" dirty="0"/>
              <a:t>Map made by folium</a:t>
            </a:r>
            <a:endParaRPr lang="zh-TW" altLang="en-US" dirty="0"/>
          </a:p>
        </p:txBody>
      </p:sp>
    </p:spTree>
    <p:extLst>
      <p:ext uri="{BB962C8B-B14F-4D97-AF65-F5344CB8AC3E}">
        <p14:creationId xmlns:p14="http://schemas.microsoft.com/office/powerpoint/2010/main" val="637484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A2825B-2A27-4A87-9241-0D76C41A6EC1}"/>
              </a:ext>
            </a:extLst>
          </p:cNvPr>
          <p:cNvSpPr>
            <a:spLocks noGrp="1"/>
          </p:cNvSpPr>
          <p:nvPr>
            <p:ph type="title"/>
          </p:nvPr>
        </p:nvSpPr>
        <p:spPr/>
        <p:txBody>
          <a:bodyPr/>
          <a:lstStyle/>
          <a:p>
            <a:r>
              <a:rPr lang="en-US" altLang="zh-TW" dirty="0"/>
              <a:t>Data Source: Explore venues nearby 8 parks</a:t>
            </a:r>
            <a:endParaRPr lang="zh-TW" altLang="en-US" dirty="0"/>
          </a:p>
        </p:txBody>
      </p:sp>
      <p:sp>
        <p:nvSpPr>
          <p:cNvPr id="3" name="內容版面配置區 2">
            <a:extLst>
              <a:ext uri="{FF2B5EF4-FFF2-40B4-BE49-F238E27FC236}">
                <a16:creationId xmlns:a16="http://schemas.microsoft.com/office/drawing/2014/main" id="{22962A46-04AE-4B28-B8E4-7837544FE98D}"/>
              </a:ext>
            </a:extLst>
          </p:cNvPr>
          <p:cNvSpPr>
            <a:spLocks noGrp="1"/>
          </p:cNvSpPr>
          <p:nvPr>
            <p:ph idx="1"/>
          </p:nvPr>
        </p:nvSpPr>
        <p:spPr/>
        <p:txBody>
          <a:bodyPr>
            <a:normAutofit/>
          </a:bodyPr>
          <a:lstStyle/>
          <a:p>
            <a:pPr marL="0" indent="0" algn="just">
              <a:buNone/>
            </a:pPr>
            <a:r>
              <a:rPr lang="en-US" altLang="zh-TW" sz="3200" dirty="0">
                <a:latin typeface="+mj-lt"/>
              </a:rPr>
              <a:t>U</a:t>
            </a:r>
            <a:r>
              <a:rPr lang="en-US" altLang="zh-TW" sz="2400" dirty="0">
                <a:latin typeface="+mj-lt"/>
              </a:rPr>
              <a:t>se the Foursquare API to learn the information of venues nearby the 8 river parks.</a:t>
            </a:r>
            <a:r>
              <a:rPr lang="zh-TW" altLang="en-US" sz="2400" dirty="0">
                <a:latin typeface="+mj-lt"/>
              </a:rPr>
              <a:t> </a:t>
            </a:r>
            <a:r>
              <a:rPr lang="en-US" altLang="zh-TW" sz="2400" dirty="0">
                <a:latin typeface="+mj-lt"/>
              </a:rPr>
              <a:t>And flatten the json file into the </a:t>
            </a:r>
            <a:r>
              <a:rPr lang="en-US" altLang="zh-TW" sz="2400" dirty="0" err="1">
                <a:latin typeface="+mj-lt"/>
              </a:rPr>
              <a:t>dataframe</a:t>
            </a:r>
            <a:r>
              <a:rPr lang="en-US" altLang="zh-TW" sz="2400" dirty="0">
                <a:latin typeface="+mj-lt"/>
              </a:rPr>
              <a:t>.</a:t>
            </a:r>
          </a:p>
        </p:txBody>
      </p:sp>
      <p:grpSp>
        <p:nvGrpSpPr>
          <p:cNvPr id="13" name="群組 12">
            <a:extLst>
              <a:ext uri="{FF2B5EF4-FFF2-40B4-BE49-F238E27FC236}">
                <a16:creationId xmlns:a16="http://schemas.microsoft.com/office/drawing/2014/main" id="{B29F16F0-8287-4479-AE1A-BC215F4F4A10}"/>
              </a:ext>
            </a:extLst>
          </p:cNvPr>
          <p:cNvGrpSpPr/>
          <p:nvPr/>
        </p:nvGrpSpPr>
        <p:grpSpPr>
          <a:xfrm>
            <a:off x="2841070" y="2790334"/>
            <a:ext cx="7069453" cy="3770579"/>
            <a:chOff x="6076906" y="1539766"/>
            <a:chExt cx="6283614" cy="3351442"/>
          </a:xfrm>
        </p:grpSpPr>
        <p:pic>
          <p:nvPicPr>
            <p:cNvPr id="8" name="圖片 7">
              <a:extLst>
                <a:ext uri="{FF2B5EF4-FFF2-40B4-BE49-F238E27FC236}">
                  <a16:creationId xmlns:a16="http://schemas.microsoft.com/office/drawing/2014/main" id="{DFC720CB-6CD0-4E20-9529-70FD82E29D09}"/>
                </a:ext>
              </a:extLst>
            </p:cNvPr>
            <p:cNvPicPr>
              <a:picLocks noChangeAspect="1"/>
            </p:cNvPicPr>
            <p:nvPr/>
          </p:nvPicPr>
          <p:blipFill rotWithShape="1">
            <a:blip r:embed="rId2">
              <a:extLst>
                <a:ext uri="{28A0092B-C50C-407E-A947-70E740481C1C}">
                  <a14:useLocalDpi xmlns:a14="http://schemas.microsoft.com/office/drawing/2010/main" val="0"/>
                </a:ext>
              </a:extLst>
            </a:blip>
            <a:srcRect r="-174"/>
            <a:stretch/>
          </p:blipFill>
          <p:spPr>
            <a:xfrm>
              <a:off x="6076906" y="1539766"/>
              <a:ext cx="6283614" cy="1557352"/>
            </a:xfrm>
            <a:prstGeom prst="rect">
              <a:avLst/>
            </a:prstGeom>
          </p:spPr>
        </p:pic>
        <p:pic>
          <p:nvPicPr>
            <p:cNvPr id="12" name="圖片 11">
              <a:extLst>
                <a:ext uri="{FF2B5EF4-FFF2-40B4-BE49-F238E27FC236}">
                  <a16:creationId xmlns:a16="http://schemas.microsoft.com/office/drawing/2014/main" id="{F4A8804A-C396-448F-8440-B2B282DB73A1}"/>
                </a:ext>
              </a:extLst>
            </p:cNvPr>
            <p:cNvPicPr>
              <a:picLocks noChangeAspect="1"/>
            </p:cNvPicPr>
            <p:nvPr/>
          </p:nvPicPr>
          <p:blipFill rotWithShape="1">
            <a:blip r:embed="rId3">
              <a:extLst>
                <a:ext uri="{28A0092B-C50C-407E-A947-70E740481C1C}">
                  <a14:useLocalDpi xmlns:a14="http://schemas.microsoft.com/office/drawing/2010/main" val="0"/>
                </a:ext>
              </a:extLst>
            </a:blip>
            <a:srcRect b="40463"/>
            <a:stretch/>
          </p:blipFill>
          <p:spPr>
            <a:xfrm>
              <a:off x="6076906" y="3333856"/>
              <a:ext cx="6283614" cy="1557352"/>
            </a:xfrm>
            <a:prstGeom prst="rect">
              <a:avLst/>
            </a:prstGeom>
          </p:spPr>
        </p:pic>
      </p:grpSp>
    </p:spTree>
    <p:extLst>
      <p:ext uri="{BB962C8B-B14F-4D97-AF65-F5344CB8AC3E}">
        <p14:creationId xmlns:p14="http://schemas.microsoft.com/office/powerpoint/2010/main" val="3447484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9C2E6E-ECC7-49A3-ACD7-1D6AD61BF422}"/>
              </a:ext>
            </a:extLst>
          </p:cNvPr>
          <p:cNvSpPr>
            <a:spLocks noGrp="1"/>
          </p:cNvSpPr>
          <p:nvPr>
            <p:ph type="title"/>
          </p:nvPr>
        </p:nvSpPr>
        <p:spPr/>
        <p:txBody>
          <a:bodyPr/>
          <a:lstStyle/>
          <a:p>
            <a:r>
              <a:rPr lang="en-US" altLang="zh-TW" dirty="0"/>
              <a:t>Methodology: Categories, Locations, Distance</a:t>
            </a:r>
            <a:endParaRPr lang="zh-TW" altLang="en-US" dirty="0"/>
          </a:p>
        </p:txBody>
      </p:sp>
      <p:sp>
        <p:nvSpPr>
          <p:cNvPr id="3" name="內容版面配置區 2">
            <a:extLst>
              <a:ext uri="{FF2B5EF4-FFF2-40B4-BE49-F238E27FC236}">
                <a16:creationId xmlns:a16="http://schemas.microsoft.com/office/drawing/2014/main" id="{DE7F4E55-96C4-4550-8E3D-B9B0BD092FDA}"/>
              </a:ext>
            </a:extLst>
          </p:cNvPr>
          <p:cNvSpPr>
            <a:spLocks noGrp="1"/>
          </p:cNvSpPr>
          <p:nvPr>
            <p:ph idx="1"/>
          </p:nvPr>
        </p:nvSpPr>
        <p:spPr>
          <a:xfrm>
            <a:off x="838200" y="1825625"/>
            <a:ext cx="10515600" cy="4351338"/>
          </a:xfrm>
        </p:spPr>
        <p:txBody>
          <a:bodyPr/>
          <a:lstStyle/>
          <a:p>
            <a:pPr marL="0" indent="0" algn="just">
              <a:buNone/>
            </a:pPr>
            <a:r>
              <a:rPr lang="en-US" altLang="zh-TW" dirty="0">
                <a:latin typeface="+mj-lt"/>
              </a:rPr>
              <a:t>As mentioned above, we are curios about these fundamental questions, and we’ll use three index to analyze these questions:</a:t>
            </a:r>
          </a:p>
          <a:p>
            <a:pPr algn="just"/>
            <a:r>
              <a:rPr lang="en-US" altLang="zh-TW" dirty="0">
                <a:latin typeface="+mj-lt"/>
              </a:rPr>
              <a:t>Which location do the businessmen decide to setup their stores? </a:t>
            </a:r>
          </a:p>
          <a:p>
            <a:pPr lvl="1" algn="just">
              <a:buFont typeface="Wingdings" panose="05000000000000000000" pitchFamily="2" charset="2"/>
              <a:buChar char="Ø"/>
            </a:pPr>
            <a:r>
              <a:rPr lang="en-US" altLang="zh-TW" dirty="0">
                <a:latin typeface="+mj-lt"/>
              </a:rPr>
              <a:t>The </a:t>
            </a:r>
            <a:r>
              <a:rPr lang="en-US" altLang="zh-TW" dirty="0">
                <a:highlight>
                  <a:srgbClr val="C0C0C0"/>
                </a:highlight>
                <a:latin typeface="+mj-lt"/>
              </a:rPr>
              <a:t>latitude</a:t>
            </a:r>
            <a:r>
              <a:rPr lang="en-US" altLang="zh-TW" dirty="0">
                <a:latin typeface="+mj-lt"/>
              </a:rPr>
              <a:t> and </a:t>
            </a:r>
            <a:r>
              <a:rPr lang="en-US" altLang="zh-TW" dirty="0">
                <a:highlight>
                  <a:srgbClr val="C0C0C0"/>
                </a:highlight>
                <a:latin typeface="+mj-lt"/>
              </a:rPr>
              <a:t>longitude</a:t>
            </a:r>
            <a:r>
              <a:rPr lang="en-US" altLang="zh-TW" dirty="0">
                <a:latin typeface="+mj-lt"/>
              </a:rPr>
              <a:t> of these venues</a:t>
            </a:r>
          </a:p>
          <a:p>
            <a:pPr algn="just"/>
            <a:r>
              <a:rPr lang="en-US" altLang="zh-TW" dirty="0">
                <a:latin typeface="+mj-lt"/>
              </a:rPr>
              <a:t>Which type of the venue is the most common in these neighborhood? </a:t>
            </a:r>
          </a:p>
          <a:p>
            <a:pPr lvl="1" algn="just">
              <a:buFont typeface="Wingdings" panose="05000000000000000000" pitchFamily="2" charset="2"/>
              <a:buChar char="Ø"/>
            </a:pPr>
            <a:r>
              <a:rPr lang="en-US" altLang="zh-TW" dirty="0">
                <a:latin typeface="+mj-lt"/>
              </a:rPr>
              <a:t>The </a:t>
            </a:r>
            <a:r>
              <a:rPr lang="en-US" altLang="zh-TW" dirty="0">
                <a:highlight>
                  <a:srgbClr val="C0C0C0"/>
                </a:highlight>
                <a:latin typeface="+mj-lt"/>
              </a:rPr>
              <a:t>category</a:t>
            </a:r>
            <a:r>
              <a:rPr lang="en-US" altLang="zh-TW" dirty="0">
                <a:latin typeface="+mj-lt"/>
              </a:rPr>
              <a:t> of these venues</a:t>
            </a:r>
          </a:p>
          <a:p>
            <a:pPr algn="just"/>
            <a:r>
              <a:rPr lang="en-US" altLang="zh-TW" dirty="0">
                <a:latin typeface="+mj-lt"/>
              </a:rPr>
              <a:t>Would the venue be popular if it is near the river park?</a:t>
            </a:r>
          </a:p>
          <a:p>
            <a:pPr lvl="1">
              <a:buFont typeface="Wingdings" panose="05000000000000000000" pitchFamily="2" charset="2"/>
              <a:buChar char="Ø"/>
            </a:pPr>
            <a:r>
              <a:rPr lang="en-US" altLang="zh-TW" dirty="0">
                <a:latin typeface="+mj-lt"/>
              </a:rPr>
              <a:t>The </a:t>
            </a:r>
            <a:r>
              <a:rPr lang="en-US" altLang="zh-TW" dirty="0">
                <a:highlight>
                  <a:srgbClr val="C0C0C0"/>
                </a:highlight>
                <a:latin typeface="+mj-lt"/>
              </a:rPr>
              <a:t>distance</a:t>
            </a:r>
            <a:r>
              <a:rPr lang="en-US" altLang="zh-TW" dirty="0">
                <a:latin typeface="+mj-lt"/>
              </a:rPr>
              <a:t> between those river parks and venues</a:t>
            </a:r>
            <a:r>
              <a:rPr lang="en-US" altLang="zh-TW" dirty="0"/>
              <a:t> </a:t>
            </a:r>
            <a:endParaRPr lang="zh-TW" altLang="en-US" dirty="0"/>
          </a:p>
        </p:txBody>
      </p:sp>
    </p:spTree>
    <p:extLst>
      <p:ext uri="{BB962C8B-B14F-4D97-AF65-F5344CB8AC3E}">
        <p14:creationId xmlns:p14="http://schemas.microsoft.com/office/powerpoint/2010/main" val="801540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9C2E6E-ECC7-49A3-ACD7-1D6AD61BF422}"/>
              </a:ext>
            </a:extLst>
          </p:cNvPr>
          <p:cNvSpPr>
            <a:spLocks noGrp="1"/>
          </p:cNvSpPr>
          <p:nvPr>
            <p:ph type="title"/>
          </p:nvPr>
        </p:nvSpPr>
        <p:spPr/>
        <p:txBody>
          <a:bodyPr/>
          <a:lstStyle/>
          <a:p>
            <a:r>
              <a:rPr lang="en-US" altLang="zh-TW" dirty="0"/>
              <a:t>Methodology: Data-preprocess </a:t>
            </a:r>
            <a:endParaRPr lang="zh-TW" altLang="en-US" dirty="0"/>
          </a:p>
        </p:txBody>
      </p:sp>
      <p:sp>
        <p:nvSpPr>
          <p:cNvPr id="21" name="內容版面配置區 20">
            <a:extLst>
              <a:ext uri="{FF2B5EF4-FFF2-40B4-BE49-F238E27FC236}">
                <a16:creationId xmlns:a16="http://schemas.microsoft.com/office/drawing/2014/main" id="{1D614BCA-F729-4384-9E17-63A3620C399A}"/>
              </a:ext>
            </a:extLst>
          </p:cNvPr>
          <p:cNvSpPr>
            <a:spLocks noGrp="1"/>
          </p:cNvSpPr>
          <p:nvPr>
            <p:ph idx="1"/>
          </p:nvPr>
        </p:nvSpPr>
        <p:spPr/>
        <p:txBody>
          <a:bodyPr/>
          <a:lstStyle/>
          <a:p>
            <a:pPr marL="0" indent="0">
              <a:buNone/>
            </a:pPr>
            <a:r>
              <a:rPr lang="en-US" altLang="zh-TW" sz="3200" dirty="0">
                <a:latin typeface="+mj-lt"/>
              </a:rPr>
              <a:t>A</a:t>
            </a:r>
            <a:r>
              <a:rPr lang="en-US" altLang="zh-TW" sz="2400" dirty="0">
                <a:latin typeface="+mj-lt"/>
              </a:rPr>
              <a:t>fter merging and cleaning the data, we found that there were 61 categories among 161 venues, so we need to process the data in detailed</a:t>
            </a:r>
            <a:r>
              <a:rPr lang="en-US" altLang="zh-TW" dirty="0">
                <a:latin typeface="+mj-lt"/>
              </a:rPr>
              <a:t>.</a:t>
            </a:r>
          </a:p>
        </p:txBody>
      </p:sp>
      <p:grpSp>
        <p:nvGrpSpPr>
          <p:cNvPr id="24" name="群組 23">
            <a:extLst>
              <a:ext uri="{FF2B5EF4-FFF2-40B4-BE49-F238E27FC236}">
                <a16:creationId xmlns:a16="http://schemas.microsoft.com/office/drawing/2014/main" id="{C0CF78EF-78CF-47FB-BA99-692E2132E676}"/>
              </a:ext>
            </a:extLst>
          </p:cNvPr>
          <p:cNvGrpSpPr/>
          <p:nvPr/>
        </p:nvGrpSpPr>
        <p:grpSpPr>
          <a:xfrm>
            <a:off x="609600" y="3533551"/>
            <a:ext cx="10972800" cy="2778349"/>
            <a:chOff x="609600" y="3533551"/>
            <a:chExt cx="10972800" cy="2778349"/>
          </a:xfrm>
        </p:grpSpPr>
        <p:pic>
          <p:nvPicPr>
            <p:cNvPr id="22" name="內容版面配置區 4">
              <a:extLst>
                <a:ext uri="{FF2B5EF4-FFF2-40B4-BE49-F238E27FC236}">
                  <a16:creationId xmlns:a16="http://schemas.microsoft.com/office/drawing/2014/main" id="{8B084D6D-3142-4AAF-9967-C5B010182123}"/>
                </a:ext>
              </a:extLst>
            </p:cNvPr>
            <p:cNvPicPr>
              <a:picLocks noChangeAspect="1"/>
            </p:cNvPicPr>
            <p:nvPr/>
          </p:nvPicPr>
          <p:blipFill rotWithShape="1">
            <a:blip r:embed="rId2">
              <a:extLst>
                <a:ext uri="{28A0092B-C50C-407E-A947-70E740481C1C}">
                  <a14:useLocalDpi xmlns:a14="http://schemas.microsoft.com/office/drawing/2010/main" val="0"/>
                </a:ext>
              </a:extLst>
            </a:blip>
            <a:srcRect l="9949" t="13683"/>
            <a:stretch/>
          </p:blipFill>
          <p:spPr>
            <a:xfrm>
              <a:off x="609600" y="3533551"/>
              <a:ext cx="5835656" cy="2663028"/>
            </a:xfrm>
            <a:prstGeom prst="rect">
              <a:avLst/>
            </a:prstGeom>
          </p:spPr>
        </p:pic>
        <p:pic>
          <p:nvPicPr>
            <p:cNvPr id="23" name="圖片 22">
              <a:extLst>
                <a:ext uri="{FF2B5EF4-FFF2-40B4-BE49-F238E27FC236}">
                  <a16:creationId xmlns:a16="http://schemas.microsoft.com/office/drawing/2014/main" id="{A0C4F802-86FE-44DB-8AAB-03BA758034D1}"/>
                </a:ext>
              </a:extLst>
            </p:cNvPr>
            <p:cNvPicPr>
              <a:picLocks noChangeAspect="1"/>
            </p:cNvPicPr>
            <p:nvPr/>
          </p:nvPicPr>
          <p:blipFill rotWithShape="1">
            <a:blip r:embed="rId3">
              <a:extLst>
                <a:ext uri="{28A0092B-C50C-407E-A947-70E740481C1C}">
                  <a14:useLocalDpi xmlns:a14="http://schemas.microsoft.com/office/drawing/2010/main" val="0"/>
                </a:ext>
              </a:extLst>
            </a:blip>
            <a:srcRect t="589"/>
            <a:stretch/>
          </p:blipFill>
          <p:spPr>
            <a:xfrm>
              <a:off x="6607122" y="3558067"/>
              <a:ext cx="4975278" cy="2753833"/>
            </a:xfrm>
            <a:prstGeom prst="rect">
              <a:avLst/>
            </a:prstGeom>
          </p:spPr>
        </p:pic>
      </p:grpSp>
    </p:spTree>
    <p:extLst>
      <p:ext uri="{BB962C8B-B14F-4D97-AF65-F5344CB8AC3E}">
        <p14:creationId xmlns:p14="http://schemas.microsoft.com/office/powerpoint/2010/main" val="2772248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9C2E6E-ECC7-49A3-ACD7-1D6AD61BF422}"/>
              </a:ext>
            </a:extLst>
          </p:cNvPr>
          <p:cNvSpPr>
            <a:spLocks noGrp="1"/>
          </p:cNvSpPr>
          <p:nvPr>
            <p:ph type="title"/>
          </p:nvPr>
        </p:nvSpPr>
        <p:spPr/>
        <p:txBody>
          <a:bodyPr/>
          <a:lstStyle/>
          <a:p>
            <a:r>
              <a:rPr lang="en-US" altLang="zh-TW" dirty="0"/>
              <a:t>Methodology: Data-preprocess </a:t>
            </a:r>
            <a:endParaRPr lang="zh-TW" altLang="en-US" dirty="0"/>
          </a:p>
        </p:txBody>
      </p:sp>
      <p:sp>
        <p:nvSpPr>
          <p:cNvPr id="21" name="內容版面配置區 20">
            <a:extLst>
              <a:ext uri="{FF2B5EF4-FFF2-40B4-BE49-F238E27FC236}">
                <a16:creationId xmlns:a16="http://schemas.microsoft.com/office/drawing/2014/main" id="{1D614BCA-F729-4384-9E17-63A3620C399A}"/>
              </a:ext>
            </a:extLst>
          </p:cNvPr>
          <p:cNvSpPr>
            <a:spLocks noGrp="1"/>
          </p:cNvSpPr>
          <p:nvPr>
            <p:ph idx="1"/>
          </p:nvPr>
        </p:nvSpPr>
        <p:spPr/>
        <p:txBody>
          <a:bodyPr>
            <a:normAutofit/>
          </a:bodyPr>
          <a:lstStyle/>
          <a:p>
            <a:pPr marL="0" indent="0">
              <a:buNone/>
            </a:pPr>
            <a:r>
              <a:rPr lang="en-US" altLang="zh-TW" sz="3200" dirty="0">
                <a:latin typeface="+mj-lt"/>
              </a:rPr>
              <a:t>R</a:t>
            </a:r>
            <a:r>
              <a:rPr lang="en-US" altLang="zh-TW" sz="2400" dirty="0">
                <a:latin typeface="+mj-lt"/>
              </a:rPr>
              <a:t>e-group the categories into 20 main categories:</a:t>
            </a:r>
            <a:endParaRPr lang="en-US" altLang="zh-TW" sz="1800" dirty="0">
              <a:latin typeface="+mj-lt"/>
            </a:endParaRPr>
          </a:p>
        </p:txBody>
      </p:sp>
      <p:pic>
        <p:nvPicPr>
          <p:cNvPr id="29" name="圖片 28">
            <a:extLst>
              <a:ext uri="{FF2B5EF4-FFF2-40B4-BE49-F238E27FC236}">
                <a16:creationId xmlns:a16="http://schemas.microsoft.com/office/drawing/2014/main" id="{814EE53C-D69A-419A-8B2A-5621FD10FC7F}"/>
              </a:ext>
            </a:extLst>
          </p:cNvPr>
          <p:cNvPicPr>
            <a:picLocks noChangeAspect="1"/>
          </p:cNvPicPr>
          <p:nvPr/>
        </p:nvPicPr>
        <p:blipFill rotWithShape="1">
          <a:blip r:embed="rId2">
            <a:extLst>
              <a:ext uri="{28A0092B-C50C-407E-A947-70E740481C1C}">
                <a14:useLocalDpi xmlns:a14="http://schemas.microsoft.com/office/drawing/2010/main" val="0"/>
              </a:ext>
            </a:extLst>
          </a:blip>
          <a:srcRect l="1094"/>
          <a:stretch/>
        </p:blipFill>
        <p:spPr>
          <a:xfrm>
            <a:off x="886120" y="2467668"/>
            <a:ext cx="4333805" cy="3600635"/>
          </a:xfrm>
          <a:prstGeom prst="rect">
            <a:avLst/>
          </a:prstGeom>
        </p:spPr>
      </p:pic>
      <p:sp>
        <p:nvSpPr>
          <p:cNvPr id="30" name="箭號: 向右 29">
            <a:extLst>
              <a:ext uri="{FF2B5EF4-FFF2-40B4-BE49-F238E27FC236}">
                <a16:creationId xmlns:a16="http://schemas.microsoft.com/office/drawing/2014/main" id="{54DDA1D2-B528-47DE-A9D0-117C8F30A85F}"/>
              </a:ext>
            </a:extLst>
          </p:cNvPr>
          <p:cNvSpPr/>
          <p:nvPr/>
        </p:nvSpPr>
        <p:spPr>
          <a:xfrm>
            <a:off x="5377992" y="4001293"/>
            <a:ext cx="631596" cy="306755"/>
          </a:xfrm>
          <a:prstGeom prst="rightArrow">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8FBB46E1-E75C-4ABB-807B-9B1365E9047A}"/>
              </a:ext>
            </a:extLst>
          </p:cNvPr>
          <p:cNvSpPr txBox="1"/>
          <p:nvPr/>
        </p:nvSpPr>
        <p:spPr>
          <a:xfrm>
            <a:off x="6413420" y="2522557"/>
            <a:ext cx="4732635" cy="3970318"/>
          </a:xfrm>
          <a:prstGeom prst="rect">
            <a:avLst/>
          </a:prstGeom>
          <a:noFill/>
        </p:spPr>
        <p:txBody>
          <a:bodyPr wrap="square" numCol="2" rtlCol="0">
            <a:spAutoFit/>
          </a:bodyPr>
          <a:lstStyle/>
          <a:p>
            <a:pPr marL="342900" indent="-342900">
              <a:buAutoNum type="arabicPeriod"/>
            </a:pPr>
            <a:r>
              <a:rPr lang="en-US" altLang="zh-TW" dirty="0">
                <a:latin typeface="+mj-lt"/>
              </a:rPr>
              <a:t>Bar</a:t>
            </a:r>
          </a:p>
          <a:p>
            <a:pPr marL="342900" indent="-342900">
              <a:buAutoNum type="arabicPeriod"/>
            </a:pPr>
            <a:r>
              <a:rPr lang="en-US" altLang="zh-TW" dirty="0">
                <a:latin typeface="+mj-lt"/>
              </a:rPr>
              <a:t>Local Restaurants</a:t>
            </a:r>
          </a:p>
          <a:p>
            <a:pPr marL="342900" indent="-342900">
              <a:buAutoNum type="arabicPeriod"/>
            </a:pPr>
            <a:r>
              <a:rPr lang="en-US" altLang="zh-TW" dirty="0">
                <a:latin typeface="+mj-lt"/>
              </a:rPr>
              <a:t>Japanese Foods</a:t>
            </a:r>
          </a:p>
          <a:p>
            <a:pPr marL="342900" indent="-342900">
              <a:buAutoNum type="arabicPeriod"/>
            </a:pPr>
            <a:r>
              <a:rPr lang="en-US" altLang="zh-TW" dirty="0">
                <a:latin typeface="+mj-lt"/>
              </a:rPr>
              <a:t>Asian Restaurants</a:t>
            </a:r>
          </a:p>
          <a:p>
            <a:pPr marL="342900" indent="-342900">
              <a:buAutoNum type="arabicPeriod"/>
            </a:pPr>
            <a:r>
              <a:rPr lang="en-US" altLang="zh-TW" dirty="0">
                <a:latin typeface="+mj-lt"/>
              </a:rPr>
              <a:t>Natural Scenery</a:t>
            </a:r>
          </a:p>
          <a:p>
            <a:pPr marL="342900" indent="-342900">
              <a:buAutoNum type="arabicPeriod"/>
            </a:pPr>
            <a:r>
              <a:rPr lang="en-US" altLang="zh-TW" dirty="0">
                <a:latin typeface="+mj-lt"/>
              </a:rPr>
              <a:t>Drinking Shops</a:t>
            </a:r>
          </a:p>
          <a:p>
            <a:pPr marL="342900" indent="-342900">
              <a:buAutoNum type="arabicPeriod"/>
            </a:pPr>
            <a:r>
              <a:rPr lang="en-US" altLang="zh-TW" dirty="0">
                <a:latin typeface="+mj-lt"/>
              </a:rPr>
              <a:t>Café</a:t>
            </a:r>
          </a:p>
          <a:p>
            <a:pPr marL="342900" indent="-342900">
              <a:buAutoNum type="arabicPeriod"/>
            </a:pPr>
            <a:r>
              <a:rPr lang="en-US" altLang="zh-TW" dirty="0">
                <a:latin typeface="+mj-lt"/>
              </a:rPr>
              <a:t>Desserts</a:t>
            </a:r>
          </a:p>
          <a:p>
            <a:pPr marL="342900" indent="-342900">
              <a:buAutoNum type="arabicPeriod"/>
            </a:pPr>
            <a:r>
              <a:rPr lang="en-US" altLang="zh-TW" dirty="0">
                <a:latin typeface="+mj-lt"/>
              </a:rPr>
              <a:t>American Restaurants</a:t>
            </a:r>
          </a:p>
          <a:p>
            <a:pPr marL="342900" indent="-342900">
              <a:buAutoNum type="arabicPeriod"/>
            </a:pPr>
            <a:r>
              <a:rPr lang="en-US" altLang="zh-TW" dirty="0">
                <a:latin typeface="+mj-lt"/>
              </a:rPr>
              <a:t>Local food stands</a:t>
            </a:r>
          </a:p>
          <a:p>
            <a:pPr marL="342900" indent="-342900">
              <a:buAutoNum type="arabicPeriod"/>
            </a:pPr>
            <a:r>
              <a:rPr lang="en-US" altLang="zh-TW" dirty="0">
                <a:latin typeface="+mj-lt"/>
              </a:rPr>
              <a:t>Breakfast</a:t>
            </a:r>
          </a:p>
          <a:p>
            <a:pPr marL="342900" indent="-342900">
              <a:buAutoNum type="arabicPeriod"/>
            </a:pPr>
            <a:r>
              <a:rPr lang="en-US" altLang="zh-TW" dirty="0">
                <a:latin typeface="+mj-lt"/>
              </a:rPr>
              <a:t>Souvenir and Gift shops</a:t>
            </a:r>
          </a:p>
          <a:p>
            <a:pPr marL="342900" indent="-342900">
              <a:buAutoNum type="arabicPeriod"/>
            </a:pPr>
            <a:r>
              <a:rPr lang="en-US" altLang="zh-TW" dirty="0">
                <a:latin typeface="+mj-lt"/>
              </a:rPr>
              <a:t>Grocery</a:t>
            </a:r>
          </a:p>
          <a:p>
            <a:pPr marL="342900" indent="-342900">
              <a:buAutoNum type="arabicPeriod"/>
            </a:pPr>
            <a:r>
              <a:rPr lang="en-US" altLang="zh-TW" dirty="0">
                <a:latin typeface="+mj-lt"/>
              </a:rPr>
              <a:t>Historical spot and museum</a:t>
            </a:r>
          </a:p>
          <a:p>
            <a:pPr marL="342900" indent="-342900">
              <a:buAutoNum type="arabicPeriod"/>
            </a:pPr>
            <a:r>
              <a:rPr lang="en-US" altLang="zh-TW" dirty="0" err="1">
                <a:latin typeface="+mj-lt"/>
              </a:rPr>
              <a:t>Accomodation</a:t>
            </a:r>
            <a:endParaRPr lang="en-US" altLang="zh-TW" dirty="0">
              <a:latin typeface="+mj-lt"/>
            </a:endParaRPr>
          </a:p>
          <a:p>
            <a:pPr marL="342900" indent="-342900">
              <a:buAutoNum type="arabicPeriod"/>
            </a:pPr>
            <a:r>
              <a:rPr lang="en-US" altLang="zh-TW" dirty="0">
                <a:latin typeface="+mj-lt"/>
              </a:rPr>
              <a:t>Sport Place</a:t>
            </a:r>
          </a:p>
          <a:p>
            <a:pPr marL="342900" indent="-342900">
              <a:buAutoNum type="arabicPeriod"/>
            </a:pPr>
            <a:r>
              <a:rPr lang="en-US" altLang="zh-TW" dirty="0">
                <a:latin typeface="+mj-lt"/>
              </a:rPr>
              <a:t>Bus Stop</a:t>
            </a:r>
          </a:p>
          <a:p>
            <a:pPr marL="342900" indent="-342900">
              <a:buAutoNum type="arabicPeriod"/>
            </a:pPr>
            <a:r>
              <a:rPr lang="en-US" altLang="zh-TW" dirty="0">
                <a:latin typeface="+mj-lt"/>
              </a:rPr>
              <a:t>Entertainment</a:t>
            </a:r>
          </a:p>
          <a:p>
            <a:pPr marL="342900" indent="-342900">
              <a:buAutoNum type="arabicPeriod"/>
            </a:pPr>
            <a:r>
              <a:rPr lang="en-US" altLang="zh-TW" dirty="0">
                <a:latin typeface="+mj-lt"/>
              </a:rPr>
              <a:t>Markets</a:t>
            </a:r>
          </a:p>
          <a:p>
            <a:pPr marL="342900" indent="-342900">
              <a:buAutoNum type="arabicPeriod"/>
            </a:pPr>
            <a:r>
              <a:rPr lang="en-US" altLang="zh-TW" dirty="0">
                <a:latin typeface="+mj-lt"/>
              </a:rPr>
              <a:t>Park</a:t>
            </a:r>
            <a:endParaRPr lang="zh-TW" altLang="en-US" dirty="0">
              <a:latin typeface="+mj-lt"/>
            </a:endParaRPr>
          </a:p>
        </p:txBody>
      </p:sp>
    </p:spTree>
    <p:extLst>
      <p:ext uri="{BB962C8B-B14F-4D97-AF65-F5344CB8AC3E}">
        <p14:creationId xmlns:p14="http://schemas.microsoft.com/office/powerpoint/2010/main" val="108870710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283</TotalTime>
  <Words>654</Words>
  <Application>Microsoft Office PowerPoint</Application>
  <PresentationFormat>寬螢幕</PresentationFormat>
  <Paragraphs>76</Paragraphs>
  <Slides>15</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15</vt:i4>
      </vt:variant>
    </vt:vector>
  </HeadingPairs>
  <TitlesOfParts>
    <vt:vector size="22" baseType="lpstr">
      <vt:lpstr>微軟正黑體</vt:lpstr>
      <vt:lpstr>新細明體</vt:lpstr>
      <vt:lpstr>Arial</vt:lpstr>
      <vt:lpstr>Calibri</vt:lpstr>
      <vt:lpstr>Calibri Light</vt:lpstr>
      <vt:lpstr>Wingdings</vt:lpstr>
      <vt:lpstr>Office 佈景主題</vt:lpstr>
      <vt:lpstr>Final Project- Applied Data Science Capstone</vt:lpstr>
      <vt:lpstr>Outline</vt:lpstr>
      <vt:lpstr>Introduction: Outdoor sport trend in Taipei</vt:lpstr>
      <vt:lpstr>Introduction: Business Opportunity</vt:lpstr>
      <vt:lpstr>Data Source: Target at the main 8 river parks</vt:lpstr>
      <vt:lpstr>Data Source: Explore venues nearby 8 parks</vt:lpstr>
      <vt:lpstr>Methodology: Categories, Locations, Distance</vt:lpstr>
      <vt:lpstr>Methodology: Data-preprocess </vt:lpstr>
      <vt:lpstr>Methodology: Data-preprocess </vt:lpstr>
      <vt:lpstr>Data Analysis: K-means clustering</vt:lpstr>
      <vt:lpstr>Data Analysis: K-means clustering</vt:lpstr>
      <vt:lpstr>Result: Four clusters along the river side</vt:lpstr>
      <vt:lpstr>Result: Visualized Heatmap</vt:lpstr>
      <vt:lpstr>Result: Visualized Map</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 Capstone Project</dc:title>
  <dc:creator>88691</dc:creator>
  <cp:lastModifiedBy>88691</cp:lastModifiedBy>
  <cp:revision>29</cp:revision>
  <dcterms:created xsi:type="dcterms:W3CDTF">2020-12-17T01:58:53Z</dcterms:created>
  <dcterms:modified xsi:type="dcterms:W3CDTF">2020-12-17T06:42:04Z</dcterms:modified>
</cp:coreProperties>
</file>